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66"/>
  </p:notesMasterIdLst>
  <p:handoutMasterIdLst>
    <p:handoutMasterId r:id="rId67"/>
  </p:handoutMasterIdLst>
  <p:sldIdLst>
    <p:sldId id="274" r:id="rId2"/>
    <p:sldId id="280" r:id="rId3"/>
    <p:sldId id="290" r:id="rId4"/>
    <p:sldId id="291" r:id="rId5"/>
    <p:sldId id="292" r:id="rId6"/>
    <p:sldId id="293" r:id="rId7"/>
    <p:sldId id="294" r:id="rId8"/>
    <p:sldId id="295" r:id="rId9"/>
    <p:sldId id="296" r:id="rId10"/>
    <p:sldId id="331" r:id="rId11"/>
    <p:sldId id="332" r:id="rId12"/>
    <p:sldId id="333" r:id="rId13"/>
    <p:sldId id="334" r:id="rId14"/>
    <p:sldId id="335" r:id="rId15"/>
    <p:sldId id="336" r:id="rId16"/>
    <p:sldId id="337" r:id="rId17"/>
    <p:sldId id="338" r:id="rId18"/>
    <p:sldId id="339" r:id="rId19"/>
    <p:sldId id="297" r:id="rId20"/>
    <p:sldId id="340" r:id="rId21"/>
    <p:sldId id="341" r:id="rId22"/>
    <p:sldId id="298" r:id="rId23"/>
    <p:sldId id="342" r:id="rId24"/>
    <p:sldId id="299" r:id="rId25"/>
    <p:sldId id="300" r:id="rId26"/>
    <p:sldId id="348" r:id="rId27"/>
    <p:sldId id="301" r:id="rId28"/>
    <p:sldId id="302" r:id="rId29"/>
    <p:sldId id="303" r:id="rId30"/>
    <p:sldId id="304" r:id="rId31"/>
    <p:sldId id="305" r:id="rId32"/>
    <p:sldId id="306" r:id="rId33"/>
    <p:sldId id="307" r:id="rId34"/>
    <p:sldId id="349" r:id="rId35"/>
    <p:sldId id="350" r:id="rId36"/>
    <p:sldId id="351" r:id="rId37"/>
    <p:sldId id="352" r:id="rId38"/>
    <p:sldId id="353" r:id="rId39"/>
    <p:sldId id="354" r:id="rId40"/>
    <p:sldId id="357" r:id="rId41"/>
    <p:sldId id="358" r:id="rId42"/>
    <p:sldId id="355" r:id="rId43"/>
    <p:sldId id="277" r:id="rId44"/>
    <p:sldId id="283" r:id="rId45"/>
    <p:sldId id="281" r:id="rId46"/>
    <p:sldId id="311" r:id="rId47"/>
    <p:sldId id="312" r:id="rId48"/>
    <p:sldId id="313" r:id="rId49"/>
    <p:sldId id="314" r:id="rId50"/>
    <p:sldId id="315" r:id="rId51"/>
    <p:sldId id="316" r:id="rId52"/>
    <p:sldId id="317" r:id="rId53"/>
    <p:sldId id="318" r:id="rId54"/>
    <p:sldId id="285" r:id="rId55"/>
    <p:sldId id="329" r:id="rId56"/>
    <p:sldId id="330" r:id="rId57"/>
    <p:sldId id="322" r:id="rId58"/>
    <p:sldId id="323" r:id="rId59"/>
    <p:sldId id="324" r:id="rId60"/>
    <p:sldId id="325" r:id="rId61"/>
    <p:sldId id="326" r:id="rId62"/>
    <p:sldId id="327" r:id="rId63"/>
    <p:sldId id="328" r:id="rId64"/>
    <p:sldId id="289"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99"/>
    <a:srgbClr val="CCFFCC"/>
    <a:srgbClr val="777777"/>
    <a:srgbClr val="5F5F5F"/>
    <a:srgbClr val="006699"/>
    <a:srgbClr val="FFF2CD"/>
    <a:srgbClr val="AE1237"/>
    <a:srgbClr val="6C45BB"/>
    <a:srgbClr val="8E47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84167" autoAdjust="0"/>
  </p:normalViewPr>
  <p:slideViewPr>
    <p:cSldViewPr>
      <p:cViewPr>
        <p:scale>
          <a:sx n="64" d="100"/>
          <a:sy n="64" d="100"/>
        </p:scale>
        <p:origin x="-1074" y="-690"/>
      </p:cViewPr>
      <p:guideLst>
        <p:guide orient="horz" pos="768"/>
        <p:guide pos="288"/>
      </p:guideLst>
    </p:cSldViewPr>
  </p:slideViewPr>
  <p:notesTextViewPr>
    <p:cViewPr>
      <p:scale>
        <a:sx n="100" d="100"/>
        <a:sy n="100" d="100"/>
      </p:scale>
      <p:origin x="0" y="0"/>
    </p:cViewPr>
  </p:notesTextViewPr>
  <p:sorterViewPr>
    <p:cViewPr>
      <p:scale>
        <a:sx n="80" d="100"/>
        <a:sy n="80" d="100"/>
      </p:scale>
      <p:origin x="0" y="2568"/>
    </p:cViewPr>
  </p:sorterViewPr>
  <p:notesViewPr>
    <p:cSldViewPr>
      <p:cViewPr varScale="1">
        <p:scale>
          <a:sx n="82" d="100"/>
          <a:sy n="82" d="100"/>
        </p:scale>
        <p:origin x="-318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C:\Users\Ron\Documents\My%20Dropbox\!%20Mankiw%20Principles\5e%20slides\2011%20update%20-%20new\GDP%20(Recovered).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a:pPr>
            <a:r>
              <a:rPr lang="en-US"/>
              <a:t>Personal Consumption Expenditure 2009</a:t>
            </a:r>
          </a:p>
        </c:rich>
      </c:tx>
      <c:layout/>
      <c:overlay val="0"/>
    </c:title>
    <c:autoTitleDeleted val="0"/>
    <c:plotArea>
      <c:layout/>
      <c:pieChart>
        <c:varyColors val="1"/>
        <c:ser>
          <c:idx val="0"/>
          <c:order val="0"/>
          <c:dLbls>
            <c:showLegendKey val="0"/>
            <c:showVal val="0"/>
            <c:showCatName val="1"/>
            <c:showSerName val="0"/>
            <c:showPercent val="1"/>
            <c:showBubbleSize val="0"/>
            <c:showLeaderLines val="1"/>
          </c:dLbls>
          <c:cat>
            <c:strRef>
              <c:f>Sheet1!$B$2:$B$4</c:f>
              <c:strCache>
                <c:ptCount val="3"/>
                <c:pt idx="0">
                  <c:v>Durable goods</c:v>
                </c:pt>
                <c:pt idx="1">
                  <c:v>Nondurable goods</c:v>
                </c:pt>
                <c:pt idx="2">
                  <c:v>Services</c:v>
                </c:pt>
              </c:strCache>
            </c:strRef>
          </c:cat>
          <c:val>
            <c:numRef>
              <c:f>Sheet1!$C$2:$C$4</c:f>
              <c:numCache>
                <c:formatCode>#,##0.00</c:formatCode>
                <c:ptCount val="3"/>
                <c:pt idx="0">
                  <c:v>1026.5</c:v>
                </c:pt>
                <c:pt idx="1">
                  <c:v>2204.1999999999998</c:v>
                </c:pt>
                <c:pt idx="2">
                  <c:v>6770.6</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0"/>
          <c:order val="0"/>
          <c:tx>
            <c:strRef>
              <c:f>GDP!$C$13</c:f>
              <c:strCache>
                <c:ptCount val="1"/>
                <c:pt idx="0">
                  <c:v>Nominal GDP</c:v>
                </c:pt>
              </c:strCache>
            </c:strRef>
          </c:tx>
          <c:spPr>
            <a:ln w="44450">
              <a:solidFill>
                <a:srgbClr val="006666"/>
              </a:solidFill>
            </a:ln>
          </c:spPr>
          <c:marker>
            <c:symbol val="none"/>
          </c:marker>
          <c:xVal>
            <c:numRef>
              <c:f>GDP!$B$14:$B$217</c:f>
              <c:numCache>
                <c:formatCode>General</c:formatCode>
                <c:ptCount val="204"/>
                <c:pt idx="0">
                  <c:v>1960</c:v>
                </c:pt>
                <c:pt idx="1">
                  <c:v>1960.25</c:v>
                </c:pt>
                <c:pt idx="2">
                  <c:v>1960.5</c:v>
                </c:pt>
                <c:pt idx="3">
                  <c:v>1960.75</c:v>
                </c:pt>
                <c:pt idx="4">
                  <c:v>1961</c:v>
                </c:pt>
                <c:pt idx="5">
                  <c:v>1961.25</c:v>
                </c:pt>
                <c:pt idx="6">
                  <c:v>1961.5</c:v>
                </c:pt>
                <c:pt idx="7">
                  <c:v>1961.75</c:v>
                </c:pt>
                <c:pt idx="8">
                  <c:v>1962</c:v>
                </c:pt>
                <c:pt idx="9">
                  <c:v>1962.25</c:v>
                </c:pt>
                <c:pt idx="10">
                  <c:v>1962.5</c:v>
                </c:pt>
                <c:pt idx="11">
                  <c:v>1962.75</c:v>
                </c:pt>
                <c:pt idx="12">
                  <c:v>1963</c:v>
                </c:pt>
                <c:pt idx="13">
                  <c:v>1963.25</c:v>
                </c:pt>
                <c:pt idx="14">
                  <c:v>1963.5</c:v>
                </c:pt>
                <c:pt idx="15">
                  <c:v>1963.75</c:v>
                </c:pt>
                <c:pt idx="16">
                  <c:v>1964</c:v>
                </c:pt>
                <c:pt idx="17">
                  <c:v>1964.25</c:v>
                </c:pt>
                <c:pt idx="18">
                  <c:v>1964.5</c:v>
                </c:pt>
                <c:pt idx="19">
                  <c:v>1964.75</c:v>
                </c:pt>
                <c:pt idx="20">
                  <c:v>1965</c:v>
                </c:pt>
                <c:pt idx="21">
                  <c:v>1965.25</c:v>
                </c:pt>
                <c:pt idx="22">
                  <c:v>1965.5</c:v>
                </c:pt>
                <c:pt idx="23">
                  <c:v>1965.75</c:v>
                </c:pt>
                <c:pt idx="24">
                  <c:v>1966</c:v>
                </c:pt>
                <c:pt idx="25">
                  <c:v>1966.25</c:v>
                </c:pt>
                <c:pt idx="26">
                  <c:v>1966.5</c:v>
                </c:pt>
                <c:pt idx="27">
                  <c:v>1966.75</c:v>
                </c:pt>
                <c:pt idx="28">
                  <c:v>1967</c:v>
                </c:pt>
                <c:pt idx="29">
                  <c:v>1967.25</c:v>
                </c:pt>
                <c:pt idx="30">
                  <c:v>1967.5</c:v>
                </c:pt>
                <c:pt idx="31">
                  <c:v>1967.75</c:v>
                </c:pt>
                <c:pt idx="32">
                  <c:v>1968</c:v>
                </c:pt>
                <c:pt idx="33">
                  <c:v>1968.25</c:v>
                </c:pt>
                <c:pt idx="34">
                  <c:v>1968.5</c:v>
                </c:pt>
                <c:pt idx="35">
                  <c:v>1968.75</c:v>
                </c:pt>
                <c:pt idx="36">
                  <c:v>1969</c:v>
                </c:pt>
                <c:pt idx="37">
                  <c:v>1969.25</c:v>
                </c:pt>
                <c:pt idx="38">
                  <c:v>1969.5</c:v>
                </c:pt>
                <c:pt idx="39">
                  <c:v>1969.75</c:v>
                </c:pt>
                <c:pt idx="40">
                  <c:v>1970</c:v>
                </c:pt>
                <c:pt idx="41">
                  <c:v>1970.25</c:v>
                </c:pt>
                <c:pt idx="42">
                  <c:v>1970.5</c:v>
                </c:pt>
                <c:pt idx="43">
                  <c:v>1970.75</c:v>
                </c:pt>
                <c:pt idx="44">
                  <c:v>1971</c:v>
                </c:pt>
                <c:pt idx="45">
                  <c:v>1971.25</c:v>
                </c:pt>
                <c:pt idx="46">
                  <c:v>1971.5</c:v>
                </c:pt>
                <c:pt idx="47">
                  <c:v>1971.75</c:v>
                </c:pt>
                <c:pt idx="48">
                  <c:v>1972</c:v>
                </c:pt>
                <c:pt idx="49">
                  <c:v>1972.25</c:v>
                </c:pt>
                <c:pt idx="50">
                  <c:v>1972.5</c:v>
                </c:pt>
                <c:pt idx="51">
                  <c:v>1972.75</c:v>
                </c:pt>
                <c:pt idx="52">
                  <c:v>1973</c:v>
                </c:pt>
                <c:pt idx="53">
                  <c:v>1973.25</c:v>
                </c:pt>
                <c:pt idx="54">
                  <c:v>1973.5</c:v>
                </c:pt>
                <c:pt idx="55">
                  <c:v>1973.75</c:v>
                </c:pt>
                <c:pt idx="56">
                  <c:v>1974</c:v>
                </c:pt>
                <c:pt idx="57">
                  <c:v>1974.25</c:v>
                </c:pt>
                <c:pt idx="58">
                  <c:v>1974.5</c:v>
                </c:pt>
                <c:pt idx="59">
                  <c:v>1974.75</c:v>
                </c:pt>
                <c:pt idx="60">
                  <c:v>1975</c:v>
                </c:pt>
                <c:pt idx="61">
                  <c:v>1975.25</c:v>
                </c:pt>
                <c:pt idx="62">
                  <c:v>1975.5</c:v>
                </c:pt>
                <c:pt idx="63">
                  <c:v>1975.75</c:v>
                </c:pt>
                <c:pt idx="64">
                  <c:v>1976</c:v>
                </c:pt>
                <c:pt idx="65">
                  <c:v>1976.25</c:v>
                </c:pt>
                <c:pt idx="66">
                  <c:v>1976.5</c:v>
                </c:pt>
                <c:pt idx="67">
                  <c:v>1976.75</c:v>
                </c:pt>
                <c:pt idx="68">
                  <c:v>1977</c:v>
                </c:pt>
                <c:pt idx="69">
                  <c:v>1977.25</c:v>
                </c:pt>
                <c:pt idx="70">
                  <c:v>1977.5</c:v>
                </c:pt>
                <c:pt idx="71">
                  <c:v>1977.75</c:v>
                </c:pt>
                <c:pt idx="72">
                  <c:v>1978</c:v>
                </c:pt>
                <c:pt idx="73">
                  <c:v>1978.25</c:v>
                </c:pt>
                <c:pt idx="74">
                  <c:v>1978.5</c:v>
                </c:pt>
                <c:pt idx="75">
                  <c:v>1978.75</c:v>
                </c:pt>
                <c:pt idx="76">
                  <c:v>1979</c:v>
                </c:pt>
                <c:pt idx="77">
                  <c:v>1979.25</c:v>
                </c:pt>
                <c:pt idx="78">
                  <c:v>1979.5</c:v>
                </c:pt>
                <c:pt idx="79">
                  <c:v>1979.75</c:v>
                </c:pt>
                <c:pt idx="80">
                  <c:v>1980</c:v>
                </c:pt>
                <c:pt idx="81">
                  <c:v>1980.25</c:v>
                </c:pt>
                <c:pt idx="82">
                  <c:v>1980.5</c:v>
                </c:pt>
                <c:pt idx="83">
                  <c:v>1980.75</c:v>
                </c:pt>
                <c:pt idx="84">
                  <c:v>1981</c:v>
                </c:pt>
                <c:pt idx="85">
                  <c:v>1981.25</c:v>
                </c:pt>
                <c:pt idx="86">
                  <c:v>1981.5</c:v>
                </c:pt>
                <c:pt idx="87">
                  <c:v>1981.75</c:v>
                </c:pt>
                <c:pt idx="88">
                  <c:v>1982</c:v>
                </c:pt>
                <c:pt idx="89">
                  <c:v>1982.25</c:v>
                </c:pt>
                <c:pt idx="90">
                  <c:v>1982.5</c:v>
                </c:pt>
                <c:pt idx="91">
                  <c:v>1982.75</c:v>
                </c:pt>
                <c:pt idx="92">
                  <c:v>1983</c:v>
                </c:pt>
                <c:pt idx="93">
                  <c:v>1983.25</c:v>
                </c:pt>
                <c:pt idx="94">
                  <c:v>1983.5</c:v>
                </c:pt>
                <c:pt idx="95">
                  <c:v>1983.75</c:v>
                </c:pt>
                <c:pt idx="96">
                  <c:v>1984</c:v>
                </c:pt>
                <c:pt idx="97">
                  <c:v>1984.25</c:v>
                </c:pt>
                <c:pt idx="98">
                  <c:v>1984.5</c:v>
                </c:pt>
                <c:pt idx="99">
                  <c:v>1984.75</c:v>
                </c:pt>
                <c:pt idx="100">
                  <c:v>1985</c:v>
                </c:pt>
                <c:pt idx="101">
                  <c:v>1985.25</c:v>
                </c:pt>
                <c:pt idx="102">
                  <c:v>1985.5</c:v>
                </c:pt>
                <c:pt idx="103">
                  <c:v>1985.75</c:v>
                </c:pt>
                <c:pt idx="104">
                  <c:v>1986</c:v>
                </c:pt>
                <c:pt idx="105">
                  <c:v>1986.25</c:v>
                </c:pt>
                <c:pt idx="106">
                  <c:v>1986.5</c:v>
                </c:pt>
                <c:pt idx="107">
                  <c:v>1986.75</c:v>
                </c:pt>
                <c:pt idx="108">
                  <c:v>1987</c:v>
                </c:pt>
                <c:pt idx="109">
                  <c:v>1987.25</c:v>
                </c:pt>
                <c:pt idx="110">
                  <c:v>1987.5</c:v>
                </c:pt>
                <c:pt idx="111">
                  <c:v>1987.75</c:v>
                </c:pt>
                <c:pt idx="112">
                  <c:v>1988</c:v>
                </c:pt>
                <c:pt idx="113">
                  <c:v>1988.25</c:v>
                </c:pt>
                <c:pt idx="114">
                  <c:v>1988.5</c:v>
                </c:pt>
                <c:pt idx="115">
                  <c:v>1988.75</c:v>
                </c:pt>
                <c:pt idx="116">
                  <c:v>1989</c:v>
                </c:pt>
                <c:pt idx="117">
                  <c:v>1989.25</c:v>
                </c:pt>
                <c:pt idx="118">
                  <c:v>1989.5</c:v>
                </c:pt>
                <c:pt idx="119">
                  <c:v>1989.75</c:v>
                </c:pt>
                <c:pt idx="120">
                  <c:v>1990</c:v>
                </c:pt>
                <c:pt idx="121">
                  <c:v>1990.25</c:v>
                </c:pt>
                <c:pt idx="122">
                  <c:v>1990.5</c:v>
                </c:pt>
                <c:pt idx="123">
                  <c:v>1990.75</c:v>
                </c:pt>
                <c:pt idx="124">
                  <c:v>1991</c:v>
                </c:pt>
                <c:pt idx="125">
                  <c:v>1991.25</c:v>
                </c:pt>
                <c:pt idx="126">
                  <c:v>1991.5</c:v>
                </c:pt>
                <c:pt idx="127">
                  <c:v>1991.75</c:v>
                </c:pt>
                <c:pt idx="128">
                  <c:v>1992</c:v>
                </c:pt>
                <c:pt idx="129">
                  <c:v>1992.25</c:v>
                </c:pt>
                <c:pt idx="130">
                  <c:v>1992.5</c:v>
                </c:pt>
                <c:pt idx="131">
                  <c:v>1992.75</c:v>
                </c:pt>
                <c:pt idx="132">
                  <c:v>1993</c:v>
                </c:pt>
                <c:pt idx="133">
                  <c:v>1993.25</c:v>
                </c:pt>
                <c:pt idx="134">
                  <c:v>1993.5</c:v>
                </c:pt>
                <c:pt idx="135">
                  <c:v>1993.75</c:v>
                </c:pt>
                <c:pt idx="136">
                  <c:v>1994</c:v>
                </c:pt>
                <c:pt idx="137">
                  <c:v>1994.25</c:v>
                </c:pt>
                <c:pt idx="138">
                  <c:v>1994.5</c:v>
                </c:pt>
                <c:pt idx="139">
                  <c:v>1994.75</c:v>
                </c:pt>
                <c:pt idx="140">
                  <c:v>1995</c:v>
                </c:pt>
                <c:pt idx="141">
                  <c:v>1995.25</c:v>
                </c:pt>
                <c:pt idx="142">
                  <c:v>1995.5</c:v>
                </c:pt>
                <c:pt idx="143">
                  <c:v>1995.75</c:v>
                </c:pt>
                <c:pt idx="144">
                  <c:v>1996</c:v>
                </c:pt>
                <c:pt idx="145">
                  <c:v>1996.25</c:v>
                </c:pt>
                <c:pt idx="146">
                  <c:v>1996.5</c:v>
                </c:pt>
                <c:pt idx="147">
                  <c:v>1996.75</c:v>
                </c:pt>
                <c:pt idx="148">
                  <c:v>1997</c:v>
                </c:pt>
                <c:pt idx="149">
                  <c:v>1997.25</c:v>
                </c:pt>
                <c:pt idx="150">
                  <c:v>1997.5</c:v>
                </c:pt>
                <c:pt idx="151">
                  <c:v>1997.75</c:v>
                </c:pt>
                <c:pt idx="152">
                  <c:v>1998</c:v>
                </c:pt>
                <c:pt idx="153">
                  <c:v>1998.25</c:v>
                </c:pt>
                <c:pt idx="154">
                  <c:v>1998.5</c:v>
                </c:pt>
                <c:pt idx="155">
                  <c:v>1998.75</c:v>
                </c:pt>
                <c:pt idx="156">
                  <c:v>1999</c:v>
                </c:pt>
                <c:pt idx="157">
                  <c:v>1999.25</c:v>
                </c:pt>
                <c:pt idx="158">
                  <c:v>1999.5</c:v>
                </c:pt>
                <c:pt idx="159">
                  <c:v>1999.75</c:v>
                </c:pt>
                <c:pt idx="160">
                  <c:v>2000</c:v>
                </c:pt>
                <c:pt idx="161">
                  <c:v>2000.25</c:v>
                </c:pt>
                <c:pt idx="162">
                  <c:v>2000.5</c:v>
                </c:pt>
                <c:pt idx="163">
                  <c:v>2000.75</c:v>
                </c:pt>
                <c:pt idx="164">
                  <c:v>2001</c:v>
                </c:pt>
                <c:pt idx="165">
                  <c:v>2001.25</c:v>
                </c:pt>
                <c:pt idx="166">
                  <c:v>2001.5</c:v>
                </c:pt>
                <c:pt idx="167">
                  <c:v>2001.75</c:v>
                </c:pt>
                <c:pt idx="168">
                  <c:v>2002</c:v>
                </c:pt>
                <c:pt idx="169">
                  <c:v>2002.25</c:v>
                </c:pt>
                <c:pt idx="170">
                  <c:v>2002.5</c:v>
                </c:pt>
                <c:pt idx="171">
                  <c:v>2002.75</c:v>
                </c:pt>
                <c:pt idx="172">
                  <c:v>2003</c:v>
                </c:pt>
                <c:pt idx="173">
                  <c:v>2003.25</c:v>
                </c:pt>
                <c:pt idx="174">
                  <c:v>2003.5</c:v>
                </c:pt>
                <c:pt idx="175">
                  <c:v>2003.75</c:v>
                </c:pt>
                <c:pt idx="176">
                  <c:v>2004</c:v>
                </c:pt>
                <c:pt idx="177">
                  <c:v>2004.25</c:v>
                </c:pt>
                <c:pt idx="178">
                  <c:v>2004.5</c:v>
                </c:pt>
                <c:pt idx="179">
                  <c:v>2004.75</c:v>
                </c:pt>
                <c:pt idx="180">
                  <c:v>2005</c:v>
                </c:pt>
                <c:pt idx="181">
                  <c:v>2005.25</c:v>
                </c:pt>
                <c:pt idx="182">
                  <c:v>2005.5</c:v>
                </c:pt>
                <c:pt idx="183">
                  <c:v>2005.75</c:v>
                </c:pt>
                <c:pt idx="184">
                  <c:v>2006</c:v>
                </c:pt>
                <c:pt idx="185">
                  <c:v>2006.25</c:v>
                </c:pt>
                <c:pt idx="186">
                  <c:v>2006.5</c:v>
                </c:pt>
                <c:pt idx="187">
                  <c:v>2006.75</c:v>
                </c:pt>
                <c:pt idx="188">
                  <c:v>2007</c:v>
                </c:pt>
                <c:pt idx="189">
                  <c:v>2007.25</c:v>
                </c:pt>
                <c:pt idx="190">
                  <c:v>2007.5</c:v>
                </c:pt>
                <c:pt idx="191">
                  <c:v>2007.75</c:v>
                </c:pt>
                <c:pt idx="192">
                  <c:v>2008</c:v>
                </c:pt>
                <c:pt idx="193">
                  <c:v>2008.25</c:v>
                </c:pt>
                <c:pt idx="194">
                  <c:v>2008.5</c:v>
                </c:pt>
                <c:pt idx="195">
                  <c:v>2008.75</c:v>
                </c:pt>
                <c:pt idx="196">
                  <c:v>2009</c:v>
                </c:pt>
                <c:pt idx="197">
                  <c:v>2009.25</c:v>
                </c:pt>
                <c:pt idx="198">
                  <c:v>2009.5</c:v>
                </c:pt>
                <c:pt idx="199">
                  <c:v>2009.75</c:v>
                </c:pt>
                <c:pt idx="200">
                  <c:v>2010</c:v>
                </c:pt>
                <c:pt idx="201">
                  <c:v>2010.25</c:v>
                </c:pt>
                <c:pt idx="202">
                  <c:v>2010.5</c:v>
                </c:pt>
                <c:pt idx="203">
                  <c:v>2010.75</c:v>
                </c:pt>
              </c:numCache>
            </c:numRef>
          </c:xVal>
          <c:yVal>
            <c:numRef>
              <c:f>GDP!$C$14:$C$217</c:f>
              <c:numCache>
                <c:formatCode>0.0</c:formatCode>
                <c:ptCount val="204"/>
                <c:pt idx="0">
                  <c:v>527</c:v>
                </c:pt>
                <c:pt idx="1">
                  <c:v>526.20000000000005</c:v>
                </c:pt>
                <c:pt idx="2">
                  <c:v>529</c:v>
                </c:pt>
                <c:pt idx="3">
                  <c:v>523.70000000000005</c:v>
                </c:pt>
                <c:pt idx="4">
                  <c:v>528</c:v>
                </c:pt>
                <c:pt idx="5">
                  <c:v>539</c:v>
                </c:pt>
                <c:pt idx="6">
                  <c:v>549.5</c:v>
                </c:pt>
                <c:pt idx="7">
                  <c:v>562.6</c:v>
                </c:pt>
                <c:pt idx="8">
                  <c:v>576.1</c:v>
                </c:pt>
                <c:pt idx="9">
                  <c:v>583.20000000000005</c:v>
                </c:pt>
                <c:pt idx="10">
                  <c:v>590</c:v>
                </c:pt>
                <c:pt idx="11">
                  <c:v>593.29999999999995</c:v>
                </c:pt>
                <c:pt idx="12">
                  <c:v>602.5</c:v>
                </c:pt>
                <c:pt idx="13">
                  <c:v>611.20000000000005</c:v>
                </c:pt>
                <c:pt idx="14">
                  <c:v>623.9</c:v>
                </c:pt>
                <c:pt idx="15">
                  <c:v>633.5</c:v>
                </c:pt>
                <c:pt idx="16">
                  <c:v>649.6</c:v>
                </c:pt>
                <c:pt idx="17">
                  <c:v>658.9</c:v>
                </c:pt>
                <c:pt idx="18">
                  <c:v>670.5</c:v>
                </c:pt>
                <c:pt idx="19">
                  <c:v>675.6</c:v>
                </c:pt>
                <c:pt idx="20">
                  <c:v>695.7</c:v>
                </c:pt>
                <c:pt idx="21">
                  <c:v>708.1</c:v>
                </c:pt>
                <c:pt idx="22">
                  <c:v>725.2</c:v>
                </c:pt>
                <c:pt idx="23">
                  <c:v>747.5</c:v>
                </c:pt>
                <c:pt idx="24">
                  <c:v>770.8</c:v>
                </c:pt>
                <c:pt idx="25">
                  <c:v>779.9</c:v>
                </c:pt>
                <c:pt idx="26">
                  <c:v>793.1</c:v>
                </c:pt>
                <c:pt idx="27">
                  <c:v>806.9</c:v>
                </c:pt>
                <c:pt idx="28">
                  <c:v>817.8</c:v>
                </c:pt>
                <c:pt idx="29">
                  <c:v>822.3</c:v>
                </c:pt>
                <c:pt idx="30">
                  <c:v>837</c:v>
                </c:pt>
                <c:pt idx="31">
                  <c:v>852.7</c:v>
                </c:pt>
                <c:pt idx="32">
                  <c:v>879.8</c:v>
                </c:pt>
                <c:pt idx="33">
                  <c:v>904.1</c:v>
                </c:pt>
                <c:pt idx="34">
                  <c:v>919.3</c:v>
                </c:pt>
                <c:pt idx="35">
                  <c:v>936.2</c:v>
                </c:pt>
                <c:pt idx="36">
                  <c:v>960.9</c:v>
                </c:pt>
                <c:pt idx="37">
                  <c:v>976.1</c:v>
                </c:pt>
                <c:pt idx="38">
                  <c:v>996.3</c:v>
                </c:pt>
                <c:pt idx="39">
                  <c:v>1004.5</c:v>
                </c:pt>
                <c:pt idx="40">
                  <c:v>1017.1</c:v>
                </c:pt>
                <c:pt idx="41">
                  <c:v>1033.0999999999999</c:v>
                </c:pt>
                <c:pt idx="42">
                  <c:v>1050.5</c:v>
                </c:pt>
                <c:pt idx="43">
                  <c:v>1052.7</c:v>
                </c:pt>
                <c:pt idx="44">
                  <c:v>1098.0999999999999</c:v>
                </c:pt>
                <c:pt idx="45">
                  <c:v>1118.8</c:v>
                </c:pt>
                <c:pt idx="46">
                  <c:v>1139.0999999999999</c:v>
                </c:pt>
                <c:pt idx="47">
                  <c:v>1151.4000000000001</c:v>
                </c:pt>
                <c:pt idx="48">
                  <c:v>1190.0999999999999</c:v>
                </c:pt>
                <c:pt idx="49">
                  <c:v>1225.5999999999999</c:v>
                </c:pt>
                <c:pt idx="50">
                  <c:v>1249.3</c:v>
                </c:pt>
                <c:pt idx="51">
                  <c:v>1286.5999999999999</c:v>
                </c:pt>
                <c:pt idx="52">
                  <c:v>1335.1</c:v>
                </c:pt>
                <c:pt idx="53">
                  <c:v>1371.5</c:v>
                </c:pt>
                <c:pt idx="54">
                  <c:v>1390.7</c:v>
                </c:pt>
                <c:pt idx="55">
                  <c:v>1431.8</c:v>
                </c:pt>
                <c:pt idx="56">
                  <c:v>1446.5</c:v>
                </c:pt>
                <c:pt idx="57">
                  <c:v>1484.8</c:v>
                </c:pt>
                <c:pt idx="58">
                  <c:v>1513.7</c:v>
                </c:pt>
                <c:pt idx="59">
                  <c:v>1552.8</c:v>
                </c:pt>
                <c:pt idx="60">
                  <c:v>1569.4</c:v>
                </c:pt>
                <c:pt idx="61">
                  <c:v>1605</c:v>
                </c:pt>
                <c:pt idx="62">
                  <c:v>1662.4</c:v>
                </c:pt>
                <c:pt idx="63">
                  <c:v>1713.9</c:v>
                </c:pt>
                <c:pt idx="64">
                  <c:v>1771.9</c:v>
                </c:pt>
                <c:pt idx="65">
                  <c:v>1804.2</c:v>
                </c:pt>
                <c:pt idx="66">
                  <c:v>1837.7</c:v>
                </c:pt>
                <c:pt idx="67">
                  <c:v>1884.5</c:v>
                </c:pt>
                <c:pt idx="68">
                  <c:v>1938.5</c:v>
                </c:pt>
                <c:pt idx="69">
                  <c:v>2005.2</c:v>
                </c:pt>
                <c:pt idx="70">
                  <c:v>2066</c:v>
                </c:pt>
                <c:pt idx="71">
                  <c:v>2110.8000000000002</c:v>
                </c:pt>
                <c:pt idx="72">
                  <c:v>2149.1</c:v>
                </c:pt>
                <c:pt idx="73">
                  <c:v>2274.6999999999998</c:v>
                </c:pt>
                <c:pt idx="74">
                  <c:v>2335.1999999999998</c:v>
                </c:pt>
                <c:pt idx="75">
                  <c:v>2416</c:v>
                </c:pt>
                <c:pt idx="76">
                  <c:v>2463.3000000000002</c:v>
                </c:pt>
                <c:pt idx="77">
                  <c:v>2526.4</c:v>
                </c:pt>
                <c:pt idx="78">
                  <c:v>2599.6999999999998</c:v>
                </c:pt>
                <c:pt idx="79">
                  <c:v>2659.4</c:v>
                </c:pt>
                <c:pt idx="80">
                  <c:v>2724.1</c:v>
                </c:pt>
                <c:pt idx="81">
                  <c:v>2728</c:v>
                </c:pt>
                <c:pt idx="82">
                  <c:v>2785.2</c:v>
                </c:pt>
                <c:pt idx="83">
                  <c:v>2915.3</c:v>
                </c:pt>
                <c:pt idx="84">
                  <c:v>3051.4</c:v>
                </c:pt>
                <c:pt idx="85">
                  <c:v>3084.3</c:v>
                </c:pt>
                <c:pt idx="86">
                  <c:v>3177</c:v>
                </c:pt>
                <c:pt idx="87">
                  <c:v>3194.7</c:v>
                </c:pt>
                <c:pt idx="88">
                  <c:v>3184.9</c:v>
                </c:pt>
                <c:pt idx="89">
                  <c:v>3240.9</c:v>
                </c:pt>
                <c:pt idx="90">
                  <c:v>3274.4</c:v>
                </c:pt>
                <c:pt idx="91">
                  <c:v>3312.5</c:v>
                </c:pt>
                <c:pt idx="92">
                  <c:v>3381</c:v>
                </c:pt>
                <c:pt idx="93">
                  <c:v>3482.2</c:v>
                </c:pt>
                <c:pt idx="94">
                  <c:v>3587.1</c:v>
                </c:pt>
                <c:pt idx="95">
                  <c:v>3688.1</c:v>
                </c:pt>
                <c:pt idx="96">
                  <c:v>3807.4</c:v>
                </c:pt>
                <c:pt idx="97">
                  <c:v>3906.3</c:v>
                </c:pt>
                <c:pt idx="98">
                  <c:v>3976</c:v>
                </c:pt>
                <c:pt idx="99">
                  <c:v>4034</c:v>
                </c:pt>
                <c:pt idx="100">
                  <c:v>4117.2</c:v>
                </c:pt>
                <c:pt idx="101">
                  <c:v>4175.7</c:v>
                </c:pt>
                <c:pt idx="102">
                  <c:v>4258.3</c:v>
                </c:pt>
                <c:pt idx="103">
                  <c:v>4318.7</c:v>
                </c:pt>
                <c:pt idx="104">
                  <c:v>4382.4000000000005</c:v>
                </c:pt>
                <c:pt idx="105">
                  <c:v>4423.2</c:v>
                </c:pt>
                <c:pt idx="106">
                  <c:v>4491.3</c:v>
                </c:pt>
                <c:pt idx="107">
                  <c:v>4543.3</c:v>
                </c:pt>
                <c:pt idx="108">
                  <c:v>4611.1000000000004</c:v>
                </c:pt>
                <c:pt idx="109">
                  <c:v>4686.7</c:v>
                </c:pt>
                <c:pt idx="110">
                  <c:v>4764.5</c:v>
                </c:pt>
                <c:pt idx="111">
                  <c:v>4883.1000000000004</c:v>
                </c:pt>
                <c:pt idx="112">
                  <c:v>4948.6000000000004</c:v>
                </c:pt>
                <c:pt idx="113">
                  <c:v>5059.3</c:v>
                </c:pt>
                <c:pt idx="114">
                  <c:v>5142.8</c:v>
                </c:pt>
                <c:pt idx="115">
                  <c:v>5251</c:v>
                </c:pt>
                <c:pt idx="116">
                  <c:v>5360.3</c:v>
                </c:pt>
                <c:pt idx="117">
                  <c:v>5453.6</c:v>
                </c:pt>
                <c:pt idx="118">
                  <c:v>5532.9</c:v>
                </c:pt>
                <c:pt idx="119">
                  <c:v>5581.7</c:v>
                </c:pt>
                <c:pt idx="120">
                  <c:v>5708.1</c:v>
                </c:pt>
                <c:pt idx="121">
                  <c:v>5797.4</c:v>
                </c:pt>
                <c:pt idx="122">
                  <c:v>5850.6</c:v>
                </c:pt>
                <c:pt idx="123">
                  <c:v>5846</c:v>
                </c:pt>
                <c:pt idx="124">
                  <c:v>5880.2</c:v>
                </c:pt>
                <c:pt idx="125">
                  <c:v>5962</c:v>
                </c:pt>
                <c:pt idx="126">
                  <c:v>6033.7</c:v>
                </c:pt>
                <c:pt idx="127">
                  <c:v>6092.5</c:v>
                </c:pt>
                <c:pt idx="128">
                  <c:v>6190.7</c:v>
                </c:pt>
                <c:pt idx="129">
                  <c:v>6295.2</c:v>
                </c:pt>
                <c:pt idx="130">
                  <c:v>6389.7</c:v>
                </c:pt>
                <c:pt idx="131">
                  <c:v>6493.6</c:v>
                </c:pt>
                <c:pt idx="132">
                  <c:v>6544.5</c:v>
                </c:pt>
                <c:pt idx="133">
                  <c:v>6622.7</c:v>
                </c:pt>
                <c:pt idx="134">
                  <c:v>6688.3</c:v>
                </c:pt>
                <c:pt idx="135">
                  <c:v>6813.8</c:v>
                </c:pt>
                <c:pt idx="136">
                  <c:v>6916.3</c:v>
                </c:pt>
                <c:pt idx="137">
                  <c:v>7044.3</c:v>
                </c:pt>
                <c:pt idx="138">
                  <c:v>7131.8</c:v>
                </c:pt>
                <c:pt idx="139">
                  <c:v>7248.2</c:v>
                </c:pt>
                <c:pt idx="140">
                  <c:v>7307.7</c:v>
                </c:pt>
                <c:pt idx="141">
                  <c:v>7355.8</c:v>
                </c:pt>
                <c:pt idx="142">
                  <c:v>7452.5</c:v>
                </c:pt>
                <c:pt idx="143">
                  <c:v>7542.5</c:v>
                </c:pt>
                <c:pt idx="144">
                  <c:v>7638.2</c:v>
                </c:pt>
                <c:pt idx="145">
                  <c:v>7800</c:v>
                </c:pt>
                <c:pt idx="146">
                  <c:v>7892.7</c:v>
                </c:pt>
                <c:pt idx="147">
                  <c:v>8023</c:v>
                </c:pt>
                <c:pt idx="148">
                  <c:v>8137</c:v>
                </c:pt>
                <c:pt idx="149">
                  <c:v>8276.7999999999847</c:v>
                </c:pt>
                <c:pt idx="150">
                  <c:v>8409.9</c:v>
                </c:pt>
                <c:pt idx="151">
                  <c:v>8505.7000000000007</c:v>
                </c:pt>
                <c:pt idx="152">
                  <c:v>8600.6</c:v>
                </c:pt>
                <c:pt idx="153">
                  <c:v>8698.6</c:v>
                </c:pt>
                <c:pt idx="154">
                  <c:v>8847.2000000000007</c:v>
                </c:pt>
                <c:pt idx="155">
                  <c:v>9027.5</c:v>
                </c:pt>
                <c:pt idx="156">
                  <c:v>9148.6</c:v>
                </c:pt>
                <c:pt idx="157">
                  <c:v>9252.6</c:v>
                </c:pt>
                <c:pt idx="158">
                  <c:v>9405.1</c:v>
                </c:pt>
                <c:pt idx="159">
                  <c:v>9607.7000000000007</c:v>
                </c:pt>
                <c:pt idx="160">
                  <c:v>9709.5</c:v>
                </c:pt>
                <c:pt idx="161">
                  <c:v>9949.1</c:v>
                </c:pt>
                <c:pt idx="162">
                  <c:v>10017.5</c:v>
                </c:pt>
                <c:pt idx="163">
                  <c:v>10129.799999999987</c:v>
                </c:pt>
                <c:pt idx="164">
                  <c:v>10165.1</c:v>
                </c:pt>
                <c:pt idx="165">
                  <c:v>10301.299999999987</c:v>
                </c:pt>
                <c:pt idx="166">
                  <c:v>10305.200000000004</c:v>
                </c:pt>
                <c:pt idx="167">
                  <c:v>10373.1</c:v>
                </c:pt>
                <c:pt idx="168">
                  <c:v>10498.7</c:v>
                </c:pt>
                <c:pt idx="169">
                  <c:v>10601.9</c:v>
                </c:pt>
                <c:pt idx="170">
                  <c:v>10701.7</c:v>
                </c:pt>
                <c:pt idx="171">
                  <c:v>10766.9</c:v>
                </c:pt>
                <c:pt idx="172">
                  <c:v>10888.4</c:v>
                </c:pt>
                <c:pt idx="173">
                  <c:v>11008.1</c:v>
                </c:pt>
                <c:pt idx="174">
                  <c:v>11255.7</c:v>
                </c:pt>
                <c:pt idx="175">
                  <c:v>11416.5</c:v>
                </c:pt>
                <c:pt idx="176">
                  <c:v>11597.2</c:v>
                </c:pt>
                <c:pt idx="177">
                  <c:v>11778.4</c:v>
                </c:pt>
                <c:pt idx="178">
                  <c:v>11950.5</c:v>
                </c:pt>
                <c:pt idx="179">
                  <c:v>12144.9</c:v>
                </c:pt>
                <c:pt idx="180">
                  <c:v>12379.5</c:v>
                </c:pt>
                <c:pt idx="181">
                  <c:v>12516.8</c:v>
                </c:pt>
                <c:pt idx="182">
                  <c:v>12741.6</c:v>
                </c:pt>
                <c:pt idx="183">
                  <c:v>12915.6</c:v>
                </c:pt>
                <c:pt idx="184">
                  <c:v>13183.5</c:v>
                </c:pt>
                <c:pt idx="185">
                  <c:v>13347.8</c:v>
                </c:pt>
                <c:pt idx="186">
                  <c:v>13452.9</c:v>
                </c:pt>
                <c:pt idx="187">
                  <c:v>13611.5</c:v>
                </c:pt>
                <c:pt idx="188">
                  <c:v>13789.5</c:v>
                </c:pt>
                <c:pt idx="189">
                  <c:v>14008.2</c:v>
                </c:pt>
                <c:pt idx="190">
                  <c:v>14158.2</c:v>
                </c:pt>
                <c:pt idx="191">
                  <c:v>14291.3</c:v>
                </c:pt>
                <c:pt idx="192">
                  <c:v>14328.4</c:v>
                </c:pt>
                <c:pt idx="193">
                  <c:v>14471.8</c:v>
                </c:pt>
                <c:pt idx="194">
                  <c:v>14484.9</c:v>
                </c:pt>
                <c:pt idx="195">
                  <c:v>14191.2</c:v>
                </c:pt>
                <c:pt idx="196">
                  <c:v>14049.7</c:v>
                </c:pt>
                <c:pt idx="197">
                  <c:v>14034.5</c:v>
                </c:pt>
                <c:pt idx="198">
                  <c:v>14114.7</c:v>
                </c:pt>
                <c:pt idx="199">
                  <c:v>14277.3</c:v>
                </c:pt>
                <c:pt idx="200">
                  <c:v>14446.4</c:v>
                </c:pt>
                <c:pt idx="201">
                  <c:v>14578.7</c:v>
                </c:pt>
                <c:pt idx="202">
                  <c:v>14745.1</c:v>
                </c:pt>
                <c:pt idx="203">
                  <c:v>14861</c:v>
                </c:pt>
              </c:numCache>
            </c:numRef>
          </c:yVal>
          <c:smooth val="0"/>
        </c:ser>
        <c:ser>
          <c:idx val="1"/>
          <c:order val="1"/>
          <c:tx>
            <c:strRef>
              <c:f>GDP!$D$13</c:f>
              <c:strCache>
                <c:ptCount val="1"/>
                <c:pt idx="0">
                  <c:v>Real GDP</c:v>
                </c:pt>
              </c:strCache>
            </c:strRef>
          </c:tx>
          <c:spPr>
            <a:ln w="44450">
              <a:solidFill>
                <a:srgbClr val="CC3300"/>
              </a:solidFill>
            </a:ln>
          </c:spPr>
          <c:marker>
            <c:symbol val="none"/>
          </c:marker>
          <c:xVal>
            <c:numRef>
              <c:f>GDP!$B$14:$B$217</c:f>
              <c:numCache>
                <c:formatCode>General</c:formatCode>
                <c:ptCount val="204"/>
                <c:pt idx="0">
                  <c:v>1960</c:v>
                </c:pt>
                <c:pt idx="1">
                  <c:v>1960.25</c:v>
                </c:pt>
                <c:pt idx="2">
                  <c:v>1960.5</c:v>
                </c:pt>
                <c:pt idx="3">
                  <c:v>1960.75</c:v>
                </c:pt>
                <c:pt idx="4">
                  <c:v>1961</c:v>
                </c:pt>
                <c:pt idx="5">
                  <c:v>1961.25</c:v>
                </c:pt>
                <c:pt idx="6">
                  <c:v>1961.5</c:v>
                </c:pt>
                <c:pt idx="7">
                  <c:v>1961.75</c:v>
                </c:pt>
                <c:pt idx="8">
                  <c:v>1962</c:v>
                </c:pt>
                <c:pt idx="9">
                  <c:v>1962.25</c:v>
                </c:pt>
                <c:pt idx="10">
                  <c:v>1962.5</c:v>
                </c:pt>
                <c:pt idx="11">
                  <c:v>1962.75</c:v>
                </c:pt>
                <c:pt idx="12">
                  <c:v>1963</c:v>
                </c:pt>
                <c:pt idx="13">
                  <c:v>1963.25</c:v>
                </c:pt>
                <c:pt idx="14">
                  <c:v>1963.5</c:v>
                </c:pt>
                <c:pt idx="15">
                  <c:v>1963.75</c:v>
                </c:pt>
                <c:pt idx="16">
                  <c:v>1964</c:v>
                </c:pt>
                <c:pt idx="17">
                  <c:v>1964.25</c:v>
                </c:pt>
                <c:pt idx="18">
                  <c:v>1964.5</c:v>
                </c:pt>
                <c:pt idx="19">
                  <c:v>1964.75</c:v>
                </c:pt>
                <c:pt idx="20">
                  <c:v>1965</c:v>
                </c:pt>
                <c:pt idx="21">
                  <c:v>1965.25</c:v>
                </c:pt>
                <c:pt idx="22">
                  <c:v>1965.5</c:v>
                </c:pt>
                <c:pt idx="23">
                  <c:v>1965.75</c:v>
                </c:pt>
                <c:pt idx="24">
                  <c:v>1966</c:v>
                </c:pt>
                <c:pt idx="25">
                  <c:v>1966.25</c:v>
                </c:pt>
                <c:pt idx="26">
                  <c:v>1966.5</c:v>
                </c:pt>
                <c:pt idx="27">
                  <c:v>1966.75</c:v>
                </c:pt>
                <c:pt idx="28">
                  <c:v>1967</c:v>
                </c:pt>
                <c:pt idx="29">
                  <c:v>1967.25</c:v>
                </c:pt>
                <c:pt idx="30">
                  <c:v>1967.5</c:v>
                </c:pt>
                <c:pt idx="31">
                  <c:v>1967.75</c:v>
                </c:pt>
                <c:pt idx="32">
                  <c:v>1968</c:v>
                </c:pt>
                <c:pt idx="33">
                  <c:v>1968.25</c:v>
                </c:pt>
                <c:pt idx="34">
                  <c:v>1968.5</c:v>
                </c:pt>
                <c:pt idx="35">
                  <c:v>1968.75</c:v>
                </c:pt>
                <c:pt idx="36">
                  <c:v>1969</c:v>
                </c:pt>
                <c:pt idx="37">
                  <c:v>1969.25</c:v>
                </c:pt>
                <c:pt idx="38">
                  <c:v>1969.5</c:v>
                </c:pt>
                <c:pt idx="39">
                  <c:v>1969.75</c:v>
                </c:pt>
                <c:pt idx="40">
                  <c:v>1970</c:v>
                </c:pt>
                <c:pt idx="41">
                  <c:v>1970.25</c:v>
                </c:pt>
                <c:pt idx="42">
                  <c:v>1970.5</c:v>
                </c:pt>
                <c:pt idx="43">
                  <c:v>1970.75</c:v>
                </c:pt>
                <c:pt idx="44">
                  <c:v>1971</c:v>
                </c:pt>
                <c:pt idx="45">
                  <c:v>1971.25</c:v>
                </c:pt>
                <c:pt idx="46">
                  <c:v>1971.5</c:v>
                </c:pt>
                <c:pt idx="47">
                  <c:v>1971.75</c:v>
                </c:pt>
                <c:pt idx="48">
                  <c:v>1972</c:v>
                </c:pt>
                <c:pt idx="49">
                  <c:v>1972.25</c:v>
                </c:pt>
                <c:pt idx="50">
                  <c:v>1972.5</c:v>
                </c:pt>
                <c:pt idx="51">
                  <c:v>1972.75</c:v>
                </c:pt>
                <c:pt idx="52">
                  <c:v>1973</c:v>
                </c:pt>
                <c:pt idx="53">
                  <c:v>1973.25</c:v>
                </c:pt>
                <c:pt idx="54">
                  <c:v>1973.5</c:v>
                </c:pt>
                <c:pt idx="55">
                  <c:v>1973.75</c:v>
                </c:pt>
                <c:pt idx="56">
                  <c:v>1974</c:v>
                </c:pt>
                <c:pt idx="57">
                  <c:v>1974.25</c:v>
                </c:pt>
                <c:pt idx="58">
                  <c:v>1974.5</c:v>
                </c:pt>
                <c:pt idx="59">
                  <c:v>1974.75</c:v>
                </c:pt>
                <c:pt idx="60">
                  <c:v>1975</c:v>
                </c:pt>
                <c:pt idx="61">
                  <c:v>1975.25</c:v>
                </c:pt>
                <c:pt idx="62">
                  <c:v>1975.5</c:v>
                </c:pt>
                <c:pt idx="63">
                  <c:v>1975.75</c:v>
                </c:pt>
                <c:pt idx="64">
                  <c:v>1976</c:v>
                </c:pt>
                <c:pt idx="65">
                  <c:v>1976.25</c:v>
                </c:pt>
                <c:pt idx="66">
                  <c:v>1976.5</c:v>
                </c:pt>
                <c:pt idx="67">
                  <c:v>1976.75</c:v>
                </c:pt>
                <c:pt idx="68">
                  <c:v>1977</c:v>
                </c:pt>
                <c:pt idx="69">
                  <c:v>1977.25</c:v>
                </c:pt>
                <c:pt idx="70">
                  <c:v>1977.5</c:v>
                </c:pt>
                <c:pt idx="71">
                  <c:v>1977.75</c:v>
                </c:pt>
                <c:pt idx="72">
                  <c:v>1978</c:v>
                </c:pt>
                <c:pt idx="73">
                  <c:v>1978.25</c:v>
                </c:pt>
                <c:pt idx="74">
                  <c:v>1978.5</c:v>
                </c:pt>
                <c:pt idx="75">
                  <c:v>1978.75</c:v>
                </c:pt>
                <c:pt idx="76">
                  <c:v>1979</c:v>
                </c:pt>
                <c:pt idx="77">
                  <c:v>1979.25</c:v>
                </c:pt>
                <c:pt idx="78">
                  <c:v>1979.5</c:v>
                </c:pt>
                <c:pt idx="79">
                  <c:v>1979.75</c:v>
                </c:pt>
                <c:pt idx="80">
                  <c:v>1980</c:v>
                </c:pt>
                <c:pt idx="81">
                  <c:v>1980.25</c:v>
                </c:pt>
                <c:pt idx="82">
                  <c:v>1980.5</c:v>
                </c:pt>
                <c:pt idx="83">
                  <c:v>1980.75</c:v>
                </c:pt>
                <c:pt idx="84">
                  <c:v>1981</c:v>
                </c:pt>
                <c:pt idx="85">
                  <c:v>1981.25</c:v>
                </c:pt>
                <c:pt idx="86">
                  <c:v>1981.5</c:v>
                </c:pt>
                <c:pt idx="87">
                  <c:v>1981.75</c:v>
                </c:pt>
                <c:pt idx="88">
                  <c:v>1982</c:v>
                </c:pt>
                <c:pt idx="89">
                  <c:v>1982.25</c:v>
                </c:pt>
                <c:pt idx="90">
                  <c:v>1982.5</c:v>
                </c:pt>
                <c:pt idx="91">
                  <c:v>1982.75</c:v>
                </c:pt>
                <c:pt idx="92">
                  <c:v>1983</c:v>
                </c:pt>
                <c:pt idx="93">
                  <c:v>1983.25</c:v>
                </c:pt>
                <c:pt idx="94">
                  <c:v>1983.5</c:v>
                </c:pt>
                <c:pt idx="95">
                  <c:v>1983.75</c:v>
                </c:pt>
                <c:pt idx="96">
                  <c:v>1984</c:v>
                </c:pt>
                <c:pt idx="97">
                  <c:v>1984.25</c:v>
                </c:pt>
                <c:pt idx="98">
                  <c:v>1984.5</c:v>
                </c:pt>
                <c:pt idx="99">
                  <c:v>1984.75</c:v>
                </c:pt>
                <c:pt idx="100">
                  <c:v>1985</c:v>
                </c:pt>
                <c:pt idx="101">
                  <c:v>1985.25</c:v>
                </c:pt>
                <c:pt idx="102">
                  <c:v>1985.5</c:v>
                </c:pt>
                <c:pt idx="103">
                  <c:v>1985.75</c:v>
                </c:pt>
                <c:pt idx="104">
                  <c:v>1986</c:v>
                </c:pt>
                <c:pt idx="105">
                  <c:v>1986.25</c:v>
                </c:pt>
                <c:pt idx="106">
                  <c:v>1986.5</c:v>
                </c:pt>
                <c:pt idx="107">
                  <c:v>1986.75</c:v>
                </c:pt>
                <c:pt idx="108">
                  <c:v>1987</c:v>
                </c:pt>
                <c:pt idx="109">
                  <c:v>1987.25</c:v>
                </c:pt>
                <c:pt idx="110">
                  <c:v>1987.5</c:v>
                </c:pt>
                <c:pt idx="111">
                  <c:v>1987.75</c:v>
                </c:pt>
                <c:pt idx="112">
                  <c:v>1988</c:v>
                </c:pt>
                <c:pt idx="113">
                  <c:v>1988.25</c:v>
                </c:pt>
                <c:pt idx="114">
                  <c:v>1988.5</c:v>
                </c:pt>
                <c:pt idx="115">
                  <c:v>1988.75</c:v>
                </c:pt>
                <c:pt idx="116">
                  <c:v>1989</c:v>
                </c:pt>
                <c:pt idx="117">
                  <c:v>1989.25</c:v>
                </c:pt>
                <c:pt idx="118">
                  <c:v>1989.5</c:v>
                </c:pt>
                <c:pt idx="119">
                  <c:v>1989.75</c:v>
                </c:pt>
                <c:pt idx="120">
                  <c:v>1990</c:v>
                </c:pt>
                <c:pt idx="121">
                  <c:v>1990.25</c:v>
                </c:pt>
                <c:pt idx="122">
                  <c:v>1990.5</c:v>
                </c:pt>
                <c:pt idx="123">
                  <c:v>1990.75</c:v>
                </c:pt>
                <c:pt idx="124">
                  <c:v>1991</c:v>
                </c:pt>
                <c:pt idx="125">
                  <c:v>1991.25</c:v>
                </c:pt>
                <c:pt idx="126">
                  <c:v>1991.5</c:v>
                </c:pt>
                <c:pt idx="127">
                  <c:v>1991.75</c:v>
                </c:pt>
                <c:pt idx="128">
                  <c:v>1992</c:v>
                </c:pt>
                <c:pt idx="129">
                  <c:v>1992.25</c:v>
                </c:pt>
                <c:pt idx="130">
                  <c:v>1992.5</c:v>
                </c:pt>
                <c:pt idx="131">
                  <c:v>1992.75</c:v>
                </c:pt>
                <c:pt idx="132">
                  <c:v>1993</c:v>
                </c:pt>
                <c:pt idx="133">
                  <c:v>1993.25</c:v>
                </c:pt>
                <c:pt idx="134">
                  <c:v>1993.5</c:v>
                </c:pt>
                <c:pt idx="135">
                  <c:v>1993.75</c:v>
                </c:pt>
                <c:pt idx="136">
                  <c:v>1994</c:v>
                </c:pt>
                <c:pt idx="137">
                  <c:v>1994.25</c:v>
                </c:pt>
                <c:pt idx="138">
                  <c:v>1994.5</c:v>
                </c:pt>
                <c:pt idx="139">
                  <c:v>1994.75</c:v>
                </c:pt>
                <c:pt idx="140">
                  <c:v>1995</c:v>
                </c:pt>
                <c:pt idx="141">
                  <c:v>1995.25</c:v>
                </c:pt>
                <c:pt idx="142">
                  <c:v>1995.5</c:v>
                </c:pt>
                <c:pt idx="143">
                  <c:v>1995.75</c:v>
                </c:pt>
                <c:pt idx="144">
                  <c:v>1996</c:v>
                </c:pt>
                <c:pt idx="145">
                  <c:v>1996.25</c:v>
                </c:pt>
                <c:pt idx="146">
                  <c:v>1996.5</c:v>
                </c:pt>
                <c:pt idx="147">
                  <c:v>1996.75</c:v>
                </c:pt>
                <c:pt idx="148">
                  <c:v>1997</c:v>
                </c:pt>
                <c:pt idx="149">
                  <c:v>1997.25</c:v>
                </c:pt>
                <c:pt idx="150">
                  <c:v>1997.5</c:v>
                </c:pt>
                <c:pt idx="151">
                  <c:v>1997.75</c:v>
                </c:pt>
                <c:pt idx="152">
                  <c:v>1998</c:v>
                </c:pt>
                <c:pt idx="153">
                  <c:v>1998.25</c:v>
                </c:pt>
                <c:pt idx="154">
                  <c:v>1998.5</c:v>
                </c:pt>
                <c:pt idx="155">
                  <c:v>1998.75</c:v>
                </c:pt>
                <c:pt idx="156">
                  <c:v>1999</c:v>
                </c:pt>
                <c:pt idx="157">
                  <c:v>1999.25</c:v>
                </c:pt>
                <c:pt idx="158">
                  <c:v>1999.5</c:v>
                </c:pt>
                <c:pt idx="159">
                  <c:v>1999.75</c:v>
                </c:pt>
                <c:pt idx="160">
                  <c:v>2000</c:v>
                </c:pt>
                <c:pt idx="161">
                  <c:v>2000.25</c:v>
                </c:pt>
                <c:pt idx="162">
                  <c:v>2000.5</c:v>
                </c:pt>
                <c:pt idx="163">
                  <c:v>2000.75</c:v>
                </c:pt>
                <c:pt idx="164">
                  <c:v>2001</c:v>
                </c:pt>
                <c:pt idx="165">
                  <c:v>2001.25</c:v>
                </c:pt>
                <c:pt idx="166">
                  <c:v>2001.5</c:v>
                </c:pt>
                <c:pt idx="167">
                  <c:v>2001.75</c:v>
                </c:pt>
                <c:pt idx="168">
                  <c:v>2002</c:v>
                </c:pt>
                <c:pt idx="169">
                  <c:v>2002.25</c:v>
                </c:pt>
                <c:pt idx="170">
                  <c:v>2002.5</c:v>
                </c:pt>
                <c:pt idx="171">
                  <c:v>2002.75</c:v>
                </c:pt>
                <c:pt idx="172">
                  <c:v>2003</c:v>
                </c:pt>
                <c:pt idx="173">
                  <c:v>2003.25</c:v>
                </c:pt>
                <c:pt idx="174">
                  <c:v>2003.5</c:v>
                </c:pt>
                <c:pt idx="175">
                  <c:v>2003.75</c:v>
                </c:pt>
                <c:pt idx="176">
                  <c:v>2004</c:v>
                </c:pt>
                <c:pt idx="177">
                  <c:v>2004.25</c:v>
                </c:pt>
                <c:pt idx="178">
                  <c:v>2004.5</c:v>
                </c:pt>
                <c:pt idx="179">
                  <c:v>2004.75</c:v>
                </c:pt>
                <c:pt idx="180">
                  <c:v>2005</c:v>
                </c:pt>
                <c:pt idx="181">
                  <c:v>2005.25</c:v>
                </c:pt>
                <c:pt idx="182">
                  <c:v>2005.5</c:v>
                </c:pt>
                <c:pt idx="183">
                  <c:v>2005.75</c:v>
                </c:pt>
                <c:pt idx="184">
                  <c:v>2006</c:v>
                </c:pt>
                <c:pt idx="185">
                  <c:v>2006.25</c:v>
                </c:pt>
                <c:pt idx="186">
                  <c:v>2006.5</c:v>
                </c:pt>
                <c:pt idx="187">
                  <c:v>2006.75</c:v>
                </c:pt>
                <c:pt idx="188">
                  <c:v>2007</c:v>
                </c:pt>
                <c:pt idx="189">
                  <c:v>2007.25</c:v>
                </c:pt>
                <c:pt idx="190">
                  <c:v>2007.5</c:v>
                </c:pt>
                <c:pt idx="191">
                  <c:v>2007.75</c:v>
                </c:pt>
                <c:pt idx="192">
                  <c:v>2008</c:v>
                </c:pt>
                <c:pt idx="193">
                  <c:v>2008.25</c:v>
                </c:pt>
                <c:pt idx="194">
                  <c:v>2008.5</c:v>
                </c:pt>
                <c:pt idx="195">
                  <c:v>2008.75</c:v>
                </c:pt>
                <c:pt idx="196">
                  <c:v>2009</c:v>
                </c:pt>
                <c:pt idx="197">
                  <c:v>2009.25</c:v>
                </c:pt>
                <c:pt idx="198">
                  <c:v>2009.5</c:v>
                </c:pt>
                <c:pt idx="199">
                  <c:v>2009.75</c:v>
                </c:pt>
                <c:pt idx="200">
                  <c:v>2010</c:v>
                </c:pt>
                <c:pt idx="201">
                  <c:v>2010.25</c:v>
                </c:pt>
                <c:pt idx="202">
                  <c:v>2010.5</c:v>
                </c:pt>
                <c:pt idx="203">
                  <c:v>2010.75</c:v>
                </c:pt>
              </c:numCache>
            </c:numRef>
          </c:xVal>
          <c:yVal>
            <c:numRef>
              <c:f>GDP!$D$14:$D$217</c:f>
              <c:numCache>
                <c:formatCode>0.0</c:formatCode>
                <c:ptCount val="204"/>
                <c:pt idx="0">
                  <c:v>2847.7</c:v>
                </c:pt>
                <c:pt idx="1">
                  <c:v>2834.4</c:v>
                </c:pt>
                <c:pt idx="2">
                  <c:v>2839</c:v>
                </c:pt>
                <c:pt idx="3">
                  <c:v>2802.6</c:v>
                </c:pt>
                <c:pt idx="4">
                  <c:v>2819.3</c:v>
                </c:pt>
                <c:pt idx="5">
                  <c:v>2872</c:v>
                </c:pt>
                <c:pt idx="6">
                  <c:v>2918.4</c:v>
                </c:pt>
                <c:pt idx="7">
                  <c:v>2977.8</c:v>
                </c:pt>
                <c:pt idx="8">
                  <c:v>3031.2</c:v>
                </c:pt>
                <c:pt idx="9">
                  <c:v>3064.7</c:v>
                </c:pt>
                <c:pt idx="10">
                  <c:v>3093</c:v>
                </c:pt>
                <c:pt idx="11">
                  <c:v>3100.6</c:v>
                </c:pt>
                <c:pt idx="12">
                  <c:v>3141.1</c:v>
                </c:pt>
                <c:pt idx="13">
                  <c:v>3180.4</c:v>
                </c:pt>
                <c:pt idx="14">
                  <c:v>3240.3</c:v>
                </c:pt>
                <c:pt idx="15">
                  <c:v>3265</c:v>
                </c:pt>
                <c:pt idx="16">
                  <c:v>3338.2</c:v>
                </c:pt>
                <c:pt idx="17">
                  <c:v>3376.6</c:v>
                </c:pt>
                <c:pt idx="18">
                  <c:v>3422.5</c:v>
                </c:pt>
                <c:pt idx="19">
                  <c:v>3432</c:v>
                </c:pt>
                <c:pt idx="20">
                  <c:v>3516.3</c:v>
                </c:pt>
                <c:pt idx="21">
                  <c:v>3564</c:v>
                </c:pt>
                <c:pt idx="22">
                  <c:v>3636.3</c:v>
                </c:pt>
                <c:pt idx="23">
                  <c:v>3724</c:v>
                </c:pt>
                <c:pt idx="24">
                  <c:v>3815.4</c:v>
                </c:pt>
                <c:pt idx="25">
                  <c:v>3828.1</c:v>
                </c:pt>
                <c:pt idx="26">
                  <c:v>3853.3</c:v>
                </c:pt>
                <c:pt idx="27">
                  <c:v>3884.5</c:v>
                </c:pt>
                <c:pt idx="28">
                  <c:v>3918.7</c:v>
                </c:pt>
                <c:pt idx="29">
                  <c:v>3919.6</c:v>
                </c:pt>
                <c:pt idx="30">
                  <c:v>3950.8</c:v>
                </c:pt>
                <c:pt idx="31">
                  <c:v>3981</c:v>
                </c:pt>
                <c:pt idx="32">
                  <c:v>4063</c:v>
                </c:pt>
                <c:pt idx="33">
                  <c:v>4132</c:v>
                </c:pt>
                <c:pt idx="34">
                  <c:v>4160.3</c:v>
                </c:pt>
                <c:pt idx="35">
                  <c:v>4178.3</c:v>
                </c:pt>
                <c:pt idx="36">
                  <c:v>4244.1000000000004</c:v>
                </c:pt>
                <c:pt idx="37">
                  <c:v>4256.5</c:v>
                </c:pt>
                <c:pt idx="38">
                  <c:v>4283.4000000000005</c:v>
                </c:pt>
                <c:pt idx="39">
                  <c:v>4263.3</c:v>
                </c:pt>
                <c:pt idx="40">
                  <c:v>4256.6000000000004</c:v>
                </c:pt>
                <c:pt idx="41">
                  <c:v>4264.3</c:v>
                </c:pt>
                <c:pt idx="42">
                  <c:v>4302.3</c:v>
                </c:pt>
                <c:pt idx="43">
                  <c:v>4256.6000000000004</c:v>
                </c:pt>
                <c:pt idx="44">
                  <c:v>4374</c:v>
                </c:pt>
                <c:pt idx="45">
                  <c:v>4398.8</c:v>
                </c:pt>
                <c:pt idx="46">
                  <c:v>4433.9000000000005</c:v>
                </c:pt>
                <c:pt idx="47">
                  <c:v>4446.3</c:v>
                </c:pt>
                <c:pt idx="48">
                  <c:v>4525.8</c:v>
                </c:pt>
                <c:pt idx="49">
                  <c:v>4633.1000000000004</c:v>
                </c:pt>
                <c:pt idx="50">
                  <c:v>4677.5</c:v>
                </c:pt>
                <c:pt idx="51">
                  <c:v>4754.5</c:v>
                </c:pt>
                <c:pt idx="52">
                  <c:v>4876.2</c:v>
                </c:pt>
                <c:pt idx="53">
                  <c:v>4932.6000000000004</c:v>
                </c:pt>
                <c:pt idx="54">
                  <c:v>4906.3</c:v>
                </c:pt>
                <c:pt idx="55">
                  <c:v>4953.1000000000004</c:v>
                </c:pt>
                <c:pt idx="56">
                  <c:v>4909.6000000000004</c:v>
                </c:pt>
                <c:pt idx="57">
                  <c:v>4922.2</c:v>
                </c:pt>
                <c:pt idx="58">
                  <c:v>4873.5</c:v>
                </c:pt>
                <c:pt idx="59">
                  <c:v>4854.3</c:v>
                </c:pt>
                <c:pt idx="60">
                  <c:v>4795.3</c:v>
                </c:pt>
                <c:pt idx="61">
                  <c:v>4831.9000000000005</c:v>
                </c:pt>
                <c:pt idx="62">
                  <c:v>4913.3</c:v>
                </c:pt>
                <c:pt idx="63">
                  <c:v>4977.5</c:v>
                </c:pt>
                <c:pt idx="64">
                  <c:v>5090.7</c:v>
                </c:pt>
                <c:pt idx="65">
                  <c:v>5128.9000000000005</c:v>
                </c:pt>
                <c:pt idx="66">
                  <c:v>5154.1000000000004</c:v>
                </c:pt>
                <c:pt idx="67">
                  <c:v>5191.5</c:v>
                </c:pt>
                <c:pt idx="68">
                  <c:v>5251.8</c:v>
                </c:pt>
                <c:pt idx="69">
                  <c:v>5356.1</c:v>
                </c:pt>
                <c:pt idx="70">
                  <c:v>5451.9</c:v>
                </c:pt>
                <c:pt idx="71">
                  <c:v>5450.8</c:v>
                </c:pt>
                <c:pt idx="72">
                  <c:v>5469.4</c:v>
                </c:pt>
                <c:pt idx="73">
                  <c:v>5684.6</c:v>
                </c:pt>
                <c:pt idx="74">
                  <c:v>5740.3</c:v>
                </c:pt>
                <c:pt idx="75">
                  <c:v>5816.2</c:v>
                </c:pt>
                <c:pt idx="76">
                  <c:v>5825.9</c:v>
                </c:pt>
                <c:pt idx="77">
                  <c:v>5831.4</c:v>
                </c:pt>
                <c:pt idx="78">
                  <c:v>5873.3</c:v>
                </c:pt>
                <c:pt idx="79">
                  <c:v>5889.5</c:v>
                </c:pt>
                <c:pt idx="80">
                  <c:v>5908.5</c:v>
                </c:pt>
                <c:pt idx="81">
                  <c:v>5787.4</c:v>
                </c:pt>
                <c:pt idx="82">
                  <c:v>5776.6</c:v>
                </c:pt>
                <c:pt idx="83">
                  <c:v>5883.5</c:v>
                </c:pt>
                <c:pt idx="84">
                  <c:v>6005.7</c:v>
                </c:pt>
                <c:pt idx="85">
                  <c:v>5957.8</c:v>
                </c:pt>
                <c:pt idx="86">
                  <c:v>6030.2</c:v>
                </c:pt>
                <c:pt idx="87">
                  <c:v>5955.1</c:v>
                </c:pt>
                <c:pt idx="88">
                  <c:v>5857.3</c:v>
                </c:pt>
                <c:pt idx="89">
                  <c:v>5889.1</c:v>
                </c:pt>
                <c:pt idx="90">
                  <c:v>5866.4</c:v>
                </c:pt>
                <c:pt idx="91">
                  <c:v>5871</c:v>
                </c:pt>
                <c:pt idx="92">
                  <c:v>5944</c:v>
                </c:pt>
                <c:pt idx="93">
                  <c:v>6077.6</c:v>
                </c:pt>
                <c:pt idx="94">
                  <c:v>6197.5</c:v>
                </c:pt>
                <c:pt idx="95">
                  <c:v>6325.6</c:v>
                </c:pt>
                <c:pt idx="96">
                  <c:v>6448.3</c:v>
                </c:pt>
                <c:pt idx="97">
                  <c:v>6559.6</c:v>
                </c:pt>
                <c:pt idx="98">
                  <c:v>6623.3</c:v>
                </c:pt>
                <c:pt idx="99">
                  <c:v>6677.3</c:v>
                </c:pt>
                <c:pt idx="100">
                  <c:v>6740.3</c:v>
                </c:pt>
                <c:pt idx="101">
                  <c:v>6797.3</c:v>
                </c:pt>
                <c:pt idx="102">
                  <c:v>6903.5</c:v>
                </c:pt>
                <c:pt idx="103">
                  <c:v>6955.9</c:v>
                </c:pt>
                <c:pt idx="104">
                  <c:v>7022.8</c:v>
                </c:pt>
                <c:pt idx="105">
                  <c:v>7051</c:v>
                </c:pt>
                <c:pt idx="106">
                  <c:v>7119</c:v>
                </c:pt>
                <c:pt idx="107">
                  <c:v>7153.4</c:v>
                </c:pt>
                <c:pt idx="108">
                  <c:v>7193</c:v>
                </c:pt>
                <c:pt idx="109">
                  <c:v>7269.5</c:v>
                </c:pt>
                <c:pt idx="110">
                  <c:v>7332.6</c:v>
                </c:pt>
                <c:pt idx="111">
                  <c:v>7458</c:v>
                </c:pt>
                <c:pt idx="112">
                  <c:v>7496.6</c:v>
                </c:pt>
                <c:pt idx="113">
                  <c:v>7592.9</c:v>
                </c:pt>
                <c:pt idx="114">
                  <c:v>7632.1</c:v>
                </c:pt>
                <c:pt idx="115">
                  <c:v>7734</c:v>
                </c:pt>
                <c:pt idx="116">
                  <c:v>7806.6</c:v>
                </c:pt>
                <c:pt idx="117">
                  <c:v>7865</c:v>
                </c:pt>
                <c:pt idx="118">
                  <c:v>7927.4</c:v>
                </c:pt>
                <c:pt idx="119">
                  <c:v>7944.7</c:v>
                </c:pt>
                <c:pt idx="120">
                  <c:v>8027.7</c:v>
                </c:pt>
                <c:pt idx="121">
                  <c:v>8059.6</c:v>
                </c:pt>
                <c:pt idx="122">
                  <c:v>8059.5</c:v>
                </c:pt>
                <c:pt idx="123">
                  <c:v>7988.9</c:v>
                </c:pt>
                <c:pt idx="124">
                  <c:v>7950.2</c:v>
                </c:pt>
                <c:pt idx="125">
                  <c:v>8003.8</c:v>
                </c:pt>
                <c:pt idx="126">
                  <c:v>8037.5</c:v>
                </c:pt>
                <c:pt idx="127">
                  <c:v>8069</c:v>
                </c:pt>
                <c:pt idx="128">
                  <c:v>8157.6</c:v>
                </c:pt>
                <c:pt idx="129">
                  <c:v>8244.2999999999847</c:v>
                </c:pt>
                <c:pt idx="130">
                  <c:v>8329.4</c:v>
                </c:pt>
                <c:pt idx="131">
                  <c:v>8417</c:v>
                </c:pt>
                <c:pt idx="132">
                  <c:v>8432.5</c:v>
                </c:pt>
                <c:pt idx="133">
                  <c:v>8486.4</c:v>
                </c:pt>
                <c:pt idx="134">
                  <c:v>8531.1</c:v>
                </c:pt>
                <c:pt idx="135">
                  <c:v>8643.7999999999847</c:v>
                </c:pt>
                <c:pt idx="136">
                  <c:v>8727.9</c:v>
                </c:pt>
                <c:pt idx="137">
                  <c:v>8847.2999999999847</c:v>
                </c:pt>
                <c:pt idx="138">
                  <c:v>8904.2999999999847</c:v>
                </c:pt>
                <c:pt idx="139">
                  <c:v>9003.2000000000007</c:v>
                </c:pt>
                <c:pt idx="140">
                  <c:v>9025.2999999999847</c:v>
                </c:pt>
                <c:pt idx="141">
                  <c:v>9044.7000000000007</c:v>
                </c:pt>
                <c:pt idx="142">
                  <c:v>9120.7000000000007</c:v>
                </c:pt>
                <c:pt idx="143">
                  <c:v>9184.2999999999847</c:v>
                </c:pt>
                <c:pt idx="144">
                  <c:v>9247.2000000000007</c:v>
                </c:pt>
                <c:pt idx="145">
                  <c:v>9407.1</c:v>
                </c:pt>
                <c:pt idx="146">
                  <c:v>9488.9</c:v>
                </c:pt>
                <c:pt idx="147">
                  <c:v>9592.5</c:v>
                </c:pt>
                <c:pt idx="148">
                  <c:v>9666.2000000000007</c:v>
                </c:pt>
                <c:pt idx="149">
                  <c:v>9809.6</c:v>
                </c:pt>
                <c:pt idx="150">
                  <c:v>9932.7000000000007</c:v>
                </c:pt>
                <c:pt idx="151">
                  <c:v>10008.9</c:v>
                </c:pt>
                <c:pt idx="152">
                  <c:v>10103.4</c:v>
                </c:pt>
                <c:pt idx="153">
                  <c:v>10194.299999999987</c:v>
                </c:pt>
                <c:pt idx="154">
                  <c:v>10328.799999999987</c:v>
                </c:pt>
                <c:pt idx="155">
                  <c:v>10507.6</c:v>
                </c:pt>
                <c:pt idx="156">
                  <c:v>10601.2</c:v>
                </c:pt>
                <c:pt idx="157">
                  <c:v>10684</c:v>
                </c:pt>
                <c:pt idx="158">
                  <c:v>10819.9</c:v>
                </c:pt>
                <c:pt idx="159">
                  <c:v>11014.3</c:v>
                </c:pt>
                <c:pt idx="160">
                  <c:v>11043</c:v>
                </c:pt>
                <c:pt idx="161">
                  <c:v>11258.5</c:v>
                </c:pt>
                <c:pt idx="162">
                  <c:v>11267.9</c:v>
                </c:pt>
                <c:pt idx="163">
                  <c:v>11334.5</c:v>
                </c:pt>
                <c:pt idx="164">
                  <c:v>11297.2</c:v>
                </c:pt>
                <c:pt idx="165">
                  <c:v>11371.3</c:v>
                </c:pt>
                <c:pt idx="166">
                  <c:v>11340.1</c:v>
                </c:pt>
                <c:pt idx="167">
                  <c:v>11380.1</c:v>
                </c:pt>
                <c:pt idx="168">
                  <c:v>11477.9</c:v>
                </c:pt>
                <c:pt idx="169">
                  <c:v>11538.8</c:v>
                </c:pt>
                <c:pt idx="170">
                  <c:v>11596.4</c:v>
                </c:pt>
                <c:pt idx="171">
                  <c:v>11598.8</c:v>
                </c:pt>
                <c:pt idx="172">
                  <c:v>11645.8</c:v>
                </c:pt>
                <c:pt idx="173">
                  <c:v>11738.7</c:v>
                </c:pt>
                <c:pt idx="174">
                  <c:v>11935.5</c:v>
                </c:pt>
                <c:pt idx="175">
                  <c:v>12042.8</c:v>
                </c:pt>
                <c:pt idx="176">
                  <c:v>12127.6</c:v>
                </c:pt>
                <c:pt idx="177">
                  <c:v>12213.8</c:v>
                </c:pt>
                <c:pt idx="178">
                  <c:v>12303.5</c:v>
                </c:pt>
                <c:pt idx="179">
                  <c:v>12410.3</c:v>
                </c:pt>
                <c:pt idx="180">
                  <c:v>12534.1</c:v>
                </c:pt>
                <c:pt idx="181">
                  <c:v>12587.5</c:v>
                </c:pt>
                <c:pt idx="182">
                  <c:v>12683.2</c:v>
                </c:pt>
                <c:pt idx="183">
                  <c:v>12748.7</c:v>
                </c:pt>
                <c:pt idx="184">
                  <c:v>12915.9</c:v>
                </c:pt>
                <c:pt idx="185">
                  <c:v>12962.5</c:v>
                </c:pt>
                <c:pt idx="186">
                  <c:v>12965.9</c:v>
                </c:pt>
                <c:pt idx="187">
                  <c:v>13060.7</c:v>
                </c:pt>
                <c:pt idx="188">
                  <c:v>13089.3</c:v>
                </c:pt>
                <c:pt idx="189">
                  <c:v>13194.1</c:v>
                </c:pt>
                <c:pt idx="190">
                  <c:v>13268.5</c:v>
                </c:pt>
                <c:pt idx="191">
                  <c:v>13363.5</c:v>
                </c:pt>
                <c:pt idx="192">
                  <c:v>13339.2</c:v>
                </c:pt>
                <c:pt idx="193">
                  <c:v>13359</c:v>
                </c:pt>
                <c:pt idx="194">
                  <c:v>13223.5</c:v>
                </c:pt>
                <c:pt idx="195">
                  <c:v>12993.7</c:v>
                </c:pt>
                <c:pt idx="196">
                  <c:v>12832.6</c:v>
                </c:pt>
                <c:pt idx="197">
                  <c:v>12810</c:v>
                </c:pt>
                <c:pt idx="198">
                  <c:v>12860.8</c:v>
                </c:pt>
                <c:pt idx="199">
                  <c:v>13019</c:v>
                </c:pt>
                <c:pt idx="200">
                  <c:v>13138.8</c:v>
                </c:pt>
                <c:pt idx="201">
                  <c:v>13194.9</c:v>
                </c:pt>
                <c:pt idx="202">
                  <c:v>13278.5</c:v>
                </c:pt>
                <c:pt idx="203">
                  <c:v>13370.1</c:v>
                </c:pt>
              </c:numCache>
            </c:numRef>
          </c:yVal>
          <c:smooth val="0"/>
        </c:ser>
        <c:dLbls>
          <c:showLegendKey val="0"/>
          <c:showVal val="0"/>
          <c:showCatName val="0"/>
          <c:showSerName val="0"/>
          <c:showPercent val="0"/>
          <c:showBubbleSize val="0"/>
        </c:dLbls>
        <c:axId val="146974976"/>
        <c:axId val="148563072"/>
      </c:scatterChart>
      <c:valAx>
        <c:axId val="146974976"/>
        <c:scaling>
          <c:orientation val="minMax"/>
          <c:max val="2011"/>
          <c:min val="1960"/>
        </c:scaling>
        <c:delete val="0"/>
        <c:axPos val="b"/>
        <c:numFmt formatCode="General" sourceLinked="1"/>
        <c:majorTickMark val="out"/>
        <c:minorTickMark val="none"/>
        <c:tickLblPos val="nextTo"/>
        <c:txPr>
          <a:bodyPr rot="0" vert="horz"/>
          <a:lstStyle/>
          <a:p>
            <a:pPr>
              <a:defRPr sz="1600" b="0" i="0" u="none" strike="noStrike" baseline="0">
                <a:solidFill>
                  <a:srgbClr val="000000"/>
                </a:solidFill>
                <a:latin typeface="Arial" pitchFamily="34" charset="0"/>
                <a:ea typeface="Calibri"/>
                <a:cs typeface="Arial" pitchFamily="34" charset="0"/>
              </a:defRPr>
            </a:pPr>
            <a:endParaRPr lang="en-US"/>
          </a:p>
        </c:txPr>
        <c:crossAx val="148563072"/>
        <c:crosses val="autoZero"/>
        <c:crossBetween val="midCat"/>
        <c:majorUnit val="10"/>
      </c:valAx>
      <c:valAx>
        <c:axId val="148563072"/>
        <c:scaling>
          <c:orientation val="minMax"/>
        </c:scaling>
        <c:delete val="0"/>
        <c:axPos val="l"/>
        <c:majorGridlines>
          <c:spPr>
            <a:ln>
              <a:solidFill>
                <a:srgbClr val="DDDDDD"/>
              </a:solidFill>
            </a:ln>
          </c:spPr>
        </c:majorGridlines>
        <c:numFmt formatCode="&quot;$&quot;#,##0" sourceLinked="0"/>
        <c:majorTickMark val="out"/>
        <c:minorTickMark val="none"/>
        <c:tickLblPos val="nextTo"/>
        <c:txPr>
          <a:bodyPr/>
          <a:lstStyle/>
          <a:p>
            <a:pPr>
              <a:defRPr sz="1600">
                <a:latin typeface="Arial" pitchFamily="34" charset="0"/>
                <a:cs typeface="Arial" pitchFamily="34" charset="0"/>
              </a:defRPr>
            </a:pPr>
            <a:endParaRPr lang="en-US"/>
          </a:p>
        </c:txPr>
        <c:crossAx val="146974976"/>
        <c:crosses val="autoZero"/>
        <c:crossBetween val="midCat"/>
      </c:valAx>
      <c:spPr>
        <a:solidFill>
          <a:schemeClr val="bg1"/>
        </a:solidFill>
        <a:ln>
          <a:solidFill>
            <a:schemeClr val="tx1"/>
          </a:solidFill>
        </a:ln>
      </c:spPr>
    </c:plotArea>
    <c:plotVisOnly val="1"/>
    <c:dispBlanksAs val="gap"/>
    <c:showDLblsOverMax val="0"/>
  </c:chart>
  <c:spPr>
    <a:noFill/>
    <a:ln>
      <a:noFill/>
    </a:ln>
  </c:spPr>
  <c:externalData r:id="rId2">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729DA31-71C0-471F-BD2B-E6D37E305F36}" type="slidenum">
              <a:rPr lang="en-US" smtClean="0"/>
              <a:pPr/>
              <a:t>‹#›</a:t>
            </a:fld>
            <a:endParaRPr lang="en-US"/>
          </a:p>
        </p:txBody>
      </p:sp>
    </p:spTree>
    <p:extLst>
      <p:ext uri="{BB962C8B-B14F-4D97-AF65-F5344CB8AC3E}">
        <p14:creationId xmlns:p14="http://schemas.microsoft.com/office/powerpoint/2010/main" val="993053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AA24F5-E131-4EBA-BC25-A81BE41A1852}" type="slidenum">
              <a:rPr lang="en-US" smtClean="0"/>
              <a:pPr/>
              <a:t>‹#›</a:t>
            </a:fld>
            <a:endParaRPr lang="en-US" dirty="0"/>
          </a:p>
        </p:txBody>
      </p:sp>
    </p:spTree>
    <p:extLst>
      <p:ext uri="{BB962C8B-B14F-4D97-AF65-F5344CB8AC3E}">
        <p14:creationId xmlns:p14="http://schemas.microsoft.com/office/powerpoint/2010/main" val="977257233"/>
      </p:ext>
    </p:extLst>
  </p:cSld>
  <p:clrMap bg1="lt1" tx1="dk1" bg2="lt2" tx2="dk2" accent1="accent1" accent2="accent2" accent3="accent3" accent4="accent4" accent5="accent5" accent6="accent6" hlink="hlink" folHlink="folHlink"/>
  <p:notesStyle>
    <a:lvl1pPr marL="0" algn="l" defTabSz="914400" rtl="0" eaLnBrk="1" latinLnBrk="0" hangingPunct="1">
      <a:lnSpc>
        <a:spcPct val="105000"/>
      </a:lnSpc>
      <a:defRPr sz="1200" kern="1200">
        <a:solidFill>
          <a:schemeClr val="tx1"/>
        </a:solidFill>
        <a:latin typeface="Times New Roman" pitchFamily="18" charset="0"/>
        <a:ea typeface="+mn-ea"/>
        <a:cs typeface="Times New Roman" pitchFamily="18" charset="0"/>
      </a:defRPr>
    </a:lvl1pPr>
    <a:lvl2pPr marL="234950" indent="0" algn="l" defTabSz="914400" rtl="0" eaLnBrk="1" latinLnBrk="0" hangingPunct="1">
      <a:lnSpc>
        <a:spcPct val="105000"/>
      </a:lnSpc>
      <a:defRPr sz="1200" kern="1200">
        <a:solidFill>
          <a:schemeClr val="tx1"/>
        </a:solidFill>
        <a:latin typeface="Times New Roman" pitchFamily="18" charset="0"/>
        <a:ea typeface="+mn-ea"/>
        <a:cs typeface="Times New Roman" pitchFamily="18" charset="0"/>
      </a:defRPr>
    </a:lvl2pPr>
    <a:lvl3pPr marL="457200" indent="0" algn="l" defTabSz="914400" rtl="0" eaLnBrk="1" latinLnBrk="0" hangingPunct="1">
      <a:lnSpc>
        <a:spcPct val="105000"/>
      </a:lnSpc>
      <a:defRPr sz="1200" kern="1200">
        <a:solidFill>
          <a:schemeClr val="tx1"/>
        </a:solidFill>
        <a:latin typeface="Times New Roman" pitchFamily="18" charset="0"/>
        <a:ea typeface="+mn-ea"/>
        <a:cs typeface="Times New Roman" pitchFamily="18" charset="0"/>
      </a:defRPr>
    </a:lvl3pPr>
    <a:lvl4pPr marL="692150" indent="0" algn="l" defTabSz="914400" rtl="0" eaLnBrk="1" latinLnBrk="0" hangingPunct="1">
      <a:lnSpc>
        <a:spcPct val="105000"/>
      </a:lnSpc>
      <a:defRPr sz="1200" kern="1200">
        <a:solidFill>
          <a:schemeClr val="tx1"/>
        </a:solidFill>
        <a:latin typeface="Times New Roman" pitchFamily="18" charset="0"/>
        <a:ea typeface="+mn-ea"/>
        <a:cs typeface="Times New Roman" pitchFamily="18" charset="0"/>
      </a:defRPr>
    </a:lvl4pPr>
    <a:lvl5pPr marL="914400" indent="0" algn="l" defTabSz="914400" rtl="0" eaLnBrk="1" latinLnBrk="0" hangingPunct="1">
      <a:lnSpc>
        <a:spcPct val="105000"/>
      </a:lnSpc>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t>It would be helpful to have your students bring their calculators to class for this chapter so they can practice calculating real and nominal GDP and so forth.  </a:t>
            </a:r>
          </a:p>
          <a:p>
            <a:pPr eaLnBrk="1" hangingPunct="1"/>
            <a:endParaRPr lang="en-US" dirty="0" smtClean="0"/>
          </a:p>
          <a:p>
            <a:pPr eaLnBrk="1" hangingPunct="1"/>
            <a:r>
              <a:rPr lang="en-US" dirty="0" smtClean="0"/>
              <a:t>This is the first purely macro chapter in the textbook.  It covers the definition of GDP, the spending components of GDP, real vs. nominal GDP, the GDP deflator, and why GDP is a useful but not perfect measure of a nation’s well-being.</a:t>
            </a:r>
            <a:endParaRPr lang="en-US" dirty="0"/>
          </a:p>
        </p:txBody>
      </p:sp>
      <p:sp>
        <p:nvSpPr>
          <p:cNvPr id="4" name="Slide Number Placeholder 3"/>
          <p:cNvSpPr>
            <a:spLocks noGrp="1"/>
          </p:cNvSpPr>
          <p:nvPr>
            <p:ph type="sldNum" sz="quarter" idx="10"/>
          </p:nvPr>
        </p:nvSpPr>
        <p:spPr/>
        <p:txBody>
          <a:bodyPr/>
          <a:lstStyle/>
          <a:p>
            <a:fld id="{4EAA24F5-E131-4EBA-BC25-A81BE41A1852}" type="slidenum">
              <a:rPr lang="en-US" smtClean="0"/>
              <a:pPr/>
              <a:t>0</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A195B5CD-B4AB-4484-9736-EE44DC7BB21E}" type="slidenum">
              <a:rPr lang="en-US" smtClean="0"/>
              <a:pPr/>
              <a:t>18</a:t>
            </a:fld>
            <a:endParaRPr lang="en-US" smtClean="0"/>
          </a:p>
        </p:txBody>
      </p:sp>
      <p:sp>
        <p:nvSpPr>
          <p:cNvPr id="6246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E81E192-87A0-4DD5-AC6A-0A815A454B9E}" type="slidenum">
              <a:rPr lang="en-US" sz="1200">
                <a:cs typeface="Arial" charset="0"/>
              </a:rPr>
              <a:pPr algn="r"/>
              <a:t>18</a:t>
            </a:fld>
            <a:endParaRPr lang="en-US" sz="1200">
              <a:cs typeface="Arial" charset="0"/>
            </a:endParaRPr>
          </a:p>
        </p:txBody>
      </p:sp>
      <p:sp>
        <p:nvSpPr>
          <p:cNvPr id="62468" name="Rectangle 2"/>
          <p:cNvSpPr>
            <a:spLocks noGrp="1" noRot="1" noChangeAspect="1" noChangeArrowheads="1" noTextEdit="1"/>
          </p:cNvSpPr>
          <p:nvPr>
            <p:ph type="sldImg"/>
          </p:nvPr>
        </p:nvSpPr>
        <p:spPr>
          <a:ln/>
        </p:spPr>
      </p:sp>
      <p:sp>
        <p:nvSpPr>
          <p:cNvPr id="6246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FDD703D9-B152-46EB-AD32-B0EEE63181F8}" type="slidenum">
              <a:rPr lang="en-US" smtClean="0"/>
              <a:pPr/>
              <a:t>21</a:t>
            </a:fld>
            <a:endParaRPr lang="en-US" smtClean="0"/>
          </a:p>
        </p:txBody>
      </p:sp>
      <p:sp>
        <p:nvSpPr>
          <p:cNvPr id="6349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4E5D328-BA07-4738-B1B8-D974FEC9BB1E}" type="slidenum">
              <a:rPr lang="en-US" sz="1200">
                <a:cs typeface="Arial" charset="0"/>
              </a:rPr>
              <a:pPr algn="r"/>
              <a:t>21</a:t>
            </a:fld>
            <a:endParaRPr lang="en-US" sz="1200">
              <a:cs typeface="Arial" charset="0"/>
            </a:endParaRPr>
          </a:p>
        </p:txBody>
      </p:sp>
      <p:sp>
        <p:nvSpPr>
          <p:cNvPr id="63492" name="Rectangle 2"/>
          <p:cNvSpPr>
            <a:spLocks noGrp="1" noRot="1" noChangeAspect="1" noChangeArrowheads="1" noTextEdit="1"/>
          </p:cNvSpPr>
          <p:nvPr>
            <p:ph type="sldImg"/>
          </p:nvPr>
        </p:nvSpPr>
        <p:spPr>
          <a:ln/>
        </p:spPr>
      </p:sp>
      <p:sp>
        <p:nvSpPr>
          <p:cNvPr id="6349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0A819A67-908E-4AF9-9033-74E52AE1BB21}" type="slidenum">
              <a:rPr lang="en-US" smtClean="0"/>
              <a:pPr/>
              <a:t>23</a:t>
            </a:fld>
            <a:endParaRPr lang="en-US" smtClean="0"/>
          </a:p>
        </p:txBody>
      </p:sp>
      <p:sp>
        <p:nvSpPr>
          <p:cNvPr id="6451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F49E268-1EDB-4AD7-954B-61DF4FBC7DDF}" type="slidenum">
              <a:rPr lang="en-US" sz="1200">
                <a:cs typeface="Arial" charset="0"/>
              </a:rPr>
              <a:pPr algn="r"/>
              <a:t>23</a:t>
            </a:fld>
            <a:endParaRPr lang="en-US" sz="1200">
              <a:cs typeface="Arial" charset="0"/>
            </a:endParaRPr>
          </a:p>
        </p:txBody>
      </p:sp>
      <p:sp>
        <p:nvSpPr>
          <p:cNvPr id="64516" name="Rectangle 2"/>
          <p:cNvSpPr>
            <a:spLocks noGrp="1" noRot="1" noChangeAspect="1" noChangeArrowheads="1" noTextEdit="1"/>
          </p:cNvSpPr>
          <p:nvPr>
            <p:ph type="sldImg"/>
          </p:nvPr>
        </p:nvSpPr>
        <p:spPr>
          <a:ln/>
        </p:spPr>
      </p:sp>
      <p:sp>
        <p:nvSpPr>
          <p:cNvPr id="6451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5DC138F1-7B59-433F-B52C-FB1C7AC2CE92}" type="slidenum">
              <a:rPr lang="en-US" smtClean="0"/>
              <a:pPr/>
              <a:t>24</a:t>
            </a:fld>
            <a:endParaRPr lang="en-US" smtClean="0"/>
          </a:p>
        </p:txBody>
      </p:sp>
      <p:sp>
        <p:nvSpPr>
          <p:cNvPr id="6553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F1E73AB-7AA7-404B-8C4A-3807CDC4C158}" type="slidenum">
              <a:rPr lang="en-US" sz="1200">
                <a:cs typeface="Arial" charset="0"/>
              </a:rPr>
              <a:pPr algn="r"/>
              <a:t>24</a:t>
            </a:fld>
            <a:endParaRPr lang="en-US" sz="1200">
              <a:cs typeface="Arial" charset="0"/>
            </a:endParaRPr>
          </a:p>
        </p:txBody>
      </p:sp>
      <p:sp>
        <p:nvSpPr>
          <p:cNvPr id="65540" name="Rectangle 2"/>
          <p:cNvSpPr>
            <a:spLocks noGrp="1" noRot="1" noChangeAspect="1" noChangeArrowheads="1" noTextEdit="1"/>
          </p:cNvSpPr>
          <p:nvPr>
            <p:ph type="sldImg"/>
          </p:nvPr>
        </p:nvSpPr>
        <p:spPr>
          <a:ln/>
        </p:spPr>
      </p:sp>
      <p:sp>
        <p:nvSpPr>
          <p:cNvPr id="6554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E3CA5997-23F8-4CE4-AF13-789C546D24FB}" type="slidenum">
              <a:rPr lang="en-US" smtClean="0"/>
              <a:pPr/>
              <a:t>26</a:t>
            </a:fld>
            <a:endParaRPr lang="en-US" smtClean="0"/>
          </a:p>
        </p:txBody>
      </p:sp>
      <p:sp>
        <p:nvSpPr>
          <p:cNvPr id="6656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50ADED7-32DC-42C9-B8EC-BB51C45744FC}" type="slidenum">
              <a:rPr lang="en-US" sz="1200">
                <a:cs typeface="Arial" charset="0"/>
              </a:rPr>
              <a:pPr algn="r"/>
              <a:t>26</a:t>
            </a:fld>
            <a:endParaRPr lang="en-US" sz="1200">
              <a:cs typeface="Arial" charset="0"/>
            </a:endParaRPr>
          </a:p>
        </p:txBody>
      </p:sp>
      <p:sp>
        <p:nvSpPr>
          <p:cNvPr id="66564" name="Rectangle 2"/>
          <p:cNvSpPr>
            <a:spLocks noGrp="1" noRot="1" noChangeAspect="1" noChangeArrowheads="1" noTextEdit="1"/>
          </p:cNvSpPr>
          <p:nvPr>
            <p:ph type="sldImg"/>
          </p:nvPr>
        </p:nvSpPr>
        <p:spPr>
          <a:ln/>
        </p:spPr>
      </p:sp>
      <p:sp>
        <p:nvSpPr>
          <p:cNvPr id="6656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9B10501A-B405-42D7-A36E-2B7B111FC8D3}" type="slidenum">
              <a:rPr lang="en-US" smtClean="0"/>
              <a:pPr/>
              <a:t>27</a:t>
            </a:fld>
            <a:endParaRPr lang="en-US" smtClean="0"/>
          </a:p>
        </p:txBody>
      </p:sp>
      <p:sp>
        <p:nvSpPr>
          <p:cNvPr id="6758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B509F50-2819-4278-B954-8EA03FE8D800}" type="slidenum">
              <a:rPr lang="en-US" sz="1200">
                <a:cs typeface="Arial" charset="0"/>
              </a:rPr>
              <a:pPr algn="r"/>
              <a:t>27</a:t>
            </a:fld>
            <a:endParaRPr lang="en-US" sz="1200">
              <a:cs typeface="Arial" charset="0"/>
            </a:endParaRPr>
          </a:p>
        </p:txBody>
      </p:sp>
      <p:sp>
        <p:nvSpPr>
          <p:cNvPr id="67588" name="Rectangle 2"/>
          <p:cNvSpPr>
            <a:spLocks noGrp="1" noRot="1" noChangeAspect="1" noChangeArrowheads="1" noTextEdit="1"/>
          </p:cNvSpPr>
          <p:nvPr>
            <p:ph type="sldImg"/>
          </p:nvPr>
        </p:nvSpPr>
        <p:spPr>
          <a:ln/>
        </p:spPr>
      </p:sp>
      <p:sp>
        <p:nvSpPr>
          <p:cNvPr id="67589" name="Rectangle 3"/>
          <p:cNvSpPr>
            <a:spLocks noGrp="1" noChangeArrowheads="1"/>
          </p:cNvSpPr>
          <p:nvPr>
            <p:ph type="body" idx="1"/>
          </p:nvPr>
        </p:nvSpPr>
        <p:spPr>
          <a:noFill/>
          <a:ln/>
        </p:spPr>
        <p:txBody>
          <a:bodyPr/>
          <a:lstStyle/>
          <a:p>
            <a:pPr eaLnBrk="1" hangingPunct="1"/>
            <a:r>
              <a:rPr lang="en-US" smtClean="0"/>
              <a:t>Each of the four components is defined and discussed in detail on the following slides.  </a:t>
            </a:r>
          </a:p>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C961022F-3CD9-470D-BC48-28FF2A6BC316}" type="slidenum">
              <a:rPr lang="en-US" smtClean="0"/>
              <a:pPr/>
              <a:t>28</a:t>
            </a:fld>
            <a:endParaRPr lang="en-US" smtClean="0"/>
          </a:p>
        </p:txBody>
      </p:sp>
      <p:sp>
        <p:nvSpPr>
          <p:cNvPr id="6861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9CF5BF6-BF1A-4918-976F-B87A3F338CF1}" type="slidenum">
              <a:rPr lang="en-US" sz="1200">
                <a:cs typeface="Arial" charset="0"/>
              </a:rPr>
              <a:pPr algn="r"/>
              <a:t>28</a:t>
            </a:fld>
            <a:endParaRPr lang="en-US" sz="1200">
              <a:cs typeface="Arial" charset="0"/>
            </a:endParaRPr>
          </a:p>
        </p:txBody>
      </p:sp>
      <p:sp>
        <p:nvSpPr>
          <p:cNvPr id="68612" name="Rectangle 2"/>
          <p:cNvSpPr>
            <a:spLocks noGrp="1" noRot="1" noChangeAspect="1" noChangeArrowheads="1" noTextEdit="1"/>
          </p:cNvSpPr>
          <p:nvPr>
            <p:ph type="sldImg"/>
          </p:nvPr>
        </p:nvSpPr>
        <p:spPr>
          <a:ln/>
        </p:spPr>
      </p:sp>
      <p:sp>
        <p:nvSpPr>
          <p:cNvPr id="68613" name="Rectangle 3"/>
          <p:cNvSpPr>
            <a:spLocks noGrp="1" noChangeArrowheads="1"/>
          </p:cNvSpPr>
          <p:nvPr>
            <p:ph type="body" idx="1"/>
          </p:nvPr>
        </p:nvSpPr>
        <p:spPr>
          <a:noFill/>
          <a:ln/>
        </p:spPr>
        <p:txBody>
          <a:bodyPr/>
          <a:lstStyle/>
          <a:p>
            <a:pPr eaLnBrk="1" hangingPunct="1"/>
            <a:r>
              <a:rPr lang="en-US" smtClean="0"/>
              <a:t>Mostly, the term “consumption” refers to what students probably already think of as total consumer spending.  The note about the treatment of owner-occupied housing is an exception, and some of the test bank questions are designed to see if students remember this exception.  </a:t>
            </a:r>
          </a:p>
          <a:p>
            <a:pPr eaLnBrk="1" hangingPunct="1"/>
            <a:endParaRPr lang="en-US" smtClean="0"/>
          </a:p>
          <a:p>
            <a:pPr eaLnBrk="1" hangingPunct="1"/>
            <a:r>
              <a:rPr lang="en-US" smtClean="0"/>
              <a:t>(For more on this issue, see the notes accompanying the following slide.)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120F5F9A-7253-4328-9764-549207E1126B}" type="slidenum">
              <a:rPr lang="en-US" smtClean="0"/>
              <a:pPr/>
              <a:t>29</a:t>
            </a:fld>
            <a:endParaRPr lang="en-US" smtClean="0"/>
          </a:p>
        </p:txBody>
      </p:sp>
      <p:sp>
        <p:nvSpPr>
          <p:cNvPr id="6963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60CC444-244E-41A1-B49A-A1016CB627FF}" type="slidenum">
              <a:rPr lang="en-US" sz="1200">
                <a:cs typeface="Arial" charset="0"/>
              </a:rPr>
              <a:pPr algn="r"/>
              <a:t>29</a:t>
            </a:fld>
            <a:endParaRPr lang="en-US" sz="1200">
              <a:cs typeface="Arial" charset="0"/>
            </a:endParaRPr>
          </a:p>
        </p:txBody>
      </p:sp>
      <p:sp>
        <p:nvSpPr>
          <p:cNvPr id="69636" name="Rectangle 2"/>
          <p:cNvSpPr>
            <a:spLocks noGrp="1" noRot="1" noChangeAspect="1" noChangeArrowheads="1" noTextEdit="1"/>
          </p:cNvSpPr>
          <p:nvPr>
            <p:ph type="sldImg"/>
          </p:nvPr>
        </p:nvSpPr>
        <p:spPr>
          <a:ln/>
        </p:spPr>
      </p:sp>
      <p:sp>
        <p:nvSpPr>
          <p:cNvPr id="69637" name="Rectangle 3"/>
          <p:cNvSpPr>
            <a:spLocks noGrp="1" noChangeArrowheads="1"/>
          </p:cNvSpPr>
          <p:nvPr>
            <p:ph type="body" idx="1"/>
          </p:nvPr>
        </p:nvSpPr>
        <p:spPr>
          <a:noFill/>
          <a:ln/>
        </p:spPr>
        <p:txBody>
          <a:bodyPr/>
          <a:lstStyle/>
          <a:p>
            <a:pPr eaLnBrk="1" hangingPunct="1"/>
            <a:r>
              <a:rPr lang="en-US" dirty="0" smtClean="0"/>
              <a:t>More on the treatment of owner-occupied housing:</a:t>
            </a:r>
          </a:p>
          <a:p>
            <a:pPr eaLnBrk="1" hangingPunct="1"/>
            <a:endParaRPr lang="en-US" dirty="0" smtClean="0"/>
          </a:p>
          <a:p>
            <a:pPr eaLnBrk="1" hangingPunct="1"/>
            <a:r>
              <a:rPr lang="en-US" dirty="0" smtClean="0"/>
              <a:t>In the national income and product accounts, a house is considered a piece of capital that is used to produce a flow of services—housing services.  </a:t>
            </a:r>
          </a:p>
          <a:p>
            <a:pPr eaLnBrk="1" hangingPunct="1"/>
            <a:endParaRPr lang="en-US" dirty="0" smtClean="0"/>
          </a:p>
          <a:p>
            <a:pPr eaLnBrk="1" hangingPunct="1"/>
            <a:r>
              <a:rPr lang="en-US" dirty="0" smtClean="0"/>
              <a:t>When a consumer (as a tenant) rents a house or apartment, the consumer is buying housing services.  These services are considered consumption, so the price paid for these services – rent – is counted in the “consumption” component of GDP .  </a:t>
            </a:r>
          </a:p>
          <a:p>
            <a:pPr eaLnBrk="1" hangingPunct="1"/>
            <a:endParaRPr lang="en-US" dirty="0" smtClean="0"/>
          </a:p>
          <a:p>
            <a:pPr eaLnBrk="1" hangingPunct="1"/>
            <a:r>
              <a:rPr lang="en-US" dirty="0" smtClean="0"/>
              <a:t>When someone buys a new house to live in, she is both a producer and a consumer.  As a producer, she has made an investment (the purchase of the house) that will produce a service.  She is also the consumer of this service, which is valued at the market rental rate for that type of house.  So, the accounting conventions treat this situation as if the person is her own landlord and rents the house to/from herself.  </a:t>
            </a:r>
          </a:p>
          <a:p>
            <a:pPr eaLnBrk="1" hangingPunct="1"/>
            <a:endParaRPr lang="en-US" dirty="0" smtClean="0"/>
          </a:p>
          <a:p>
            <a:pPr eaLnBrk="1" hangingPunct="1"/>
            <a:r>
              <a:rPr lang="en-US" dirty="0" smtClean="0"/>
              <a:t>When students begin to understand this, they may wonder why certain other goods (like cars) that produce a flow of consumer services are not also treated this way.  There really is no good answer.  It’s just a convention of the national income and product accounts.  </a:t>
            </a:r>
          </a:p>
          <a:p>
            <a:pPr eaLnBrk="1" hangingPunct="1"/>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0EA82DA2-6975-440D-B404-E6ADDCA7C367}" type="slidenum">
              <a:rPr lang="en-US" smtClean="0"/>
              <a:pPr/>
              <a:t>30</a:t>
            </a:fld>
            <a:endParaRPr lang="en-US" smtClean="0"/>
          </a:p>
        </p:txBody>
      </p:sp>
      <p:sp>
        <p:nvSpPr>
          <p:cNvPr id="7065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455F0CB-CA17-4A22-A673-4B9FD388C95F}" type="slidenum">
              <a:rPr lang="en-US" sz="1200">
                <a:cs typeface="Arial" charset="0"/>
              </a:rPr>
              <a:pPr algn="r"/>
              <a:t>30</a:t>
            </a:fld>
            <a:endParaRPr lang="en-US" sz="1200">
              <a:cs typeface="Arial" charset="0"/>
            </a:endParaRPr>
          </a:p>
        </p:txBody>
      </p:sp>
      <p:sp>
        <p:nvSpPr>
          <p:cNvPr id="70660" name="Rectangle 2"/>
          <p:cNvSpPr>
            <a:spLocks noGrp="1" noRot="1" noChangeAspect="1" noChangeArrowheads="1" noTextEdit="1"/>
          </p:cNvSpPr>
          <p:nvPr>
            <p:ph type="sldImg"/>
          </p:nvPr>
        </p:nvSpPr>
        <p:spPr>
          <a:xfrm>
            <a:off x="1143000" y="534988"/>
            <a:ext cx="4572000" cy="3429000"/>
          </a:xfrm>
          <a:ln/>
        </p:spPr>
      </p:sp>
      <p:sp>
        <p:nvSpPr>
          <p:cNvPr id="70661" name="Rectangle 3"/>
          <p:cNvSpPr>
            <a:spLocks noGrp="1" noChangeArrowheads="1"/>
          </p:cNvSpPr>
          <p:nvPr>
            <p:ph type="body" idx="1"/>
          </p:nvPr>
        </p:nvSpPr>
        <p:spPr>
          <a:xfrm>
            <a:off x="685800" y="4248150"/>
            <a:ext cx="5486400" cy="4210050"/>
          </a:xfrm>
          <a:noFill/>
          <a:ln/>
        </p:spPr>
        <p:txBody>
          <a:bodyPr/>
          <a:lstStyle/>
          <a:p>
            <a:pPr eaLnBrk="1" hangingPunct="1"/>
            <a:r>
              <a:rPr lang="en-US" smtClean="0"/>
              <a:t>You might tell your students that transfer payments, like Social Security checks, are excluded from G to avoid double-counting:  retired persons spend part or all of their Social Security benefits on food, rent, prescriptions, and so forth, all of which count in consumption.  If we also counted the Social Security check as part of G, then the same money would be counted twice, which would make GDP look bigger than it really is. </a:t>
            </a:r>
          </a:p>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F0867A23-373E-45FE-B0E2-41A5F7E46548}" type="slidenum">
              <a:rPr lang="en-US" smtClean="0"/>
              <a:pPr/>
              <a:t>31</a:t>
            </a:fld>
            <a:endParaRPr lang="en-US" smtClean="0"/>
          </a:p>
        </p:txBody>
      </p:sp>
      <p:sp>
        <p:nvSpPr>
          <p:cNvPr id="7168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CDD4208-D6DA-46DC-A1E1-2ACA39843C1E}" type="slidenum">
              <a:rPr lang="en-US" sz="1200">
                <a:cs typeface="Arial" charset="0"/>
              </a:rPr>
              <a:pPr algn="r"/>
              <a:t>31</a:t>
            </a:fld>
            <a:endParaRPr lang="en-US" sz="1200">
              <a:cs typeface="Arial" charset="0"/>
            </a:endParaRPr>
          </a:p>
        </p:txBody>
      </p:sp>
      <p:sp>
        <p:nvSpPr>
          <p:cNvPr id="71684" name="Rectangle 2"/>
          <p:cNvSpPr>
            <a:spLocks noGrp="1" noRot="1" noChangeAspect="1" noChangeArrowheads="1" noTextEdit="1"/>
          </p:cNvSpPr>
          <p:nvPr>
            <p:ph type="sldImg"/>
          </p:nvPr>
        </p:nvSpPr>
        <p:spPr>
          <a:ln/>
        </p:spPr>
      </p:sp>
      <p:sp>
        <p:nvSpPr>
          <p:cNvPr id="71685" name="Rectangle 3"/>
          <p:cNvSpPr>
            <a:spLocks noGrp="1" noChangeArrowheads="1"/>
          </p:cNvSpPr>
          <p:nvPr>
            <p:ph type="body" idx="1"/>
          </p:nvPr>
        </p:nvSpPr>
        <p:spPr>
          <a:noFill/>
          <a:ln/>
        </p:spPr>
        <p:txBody>
          <a:bodyPr/>
          <a:lstStyle/>
          <a:p>
            <a:pPr eaLnBrk="1" hangingPunct="1"/>
            <a:r>
              <a:rPr lang="en-US" smtClean="0"/>
              <a:t>The “net” in “net exports” refers to the fact that we are subtracting imports from exports.  This subtraction is important, because imports are also counted in the other components of GDP; failing to subtract them would cause GDP to measure not just the value of goods produced domestically, but also goods produced abroad and imported.  </a:t>
            </a:r>
          </a:p>
          <a:p>
            <a:pPr eaLnBrk="1" hangingPunct="1"/>
            <a:endParaRPr lang="en-US" smtClean="0"/>
          </a:p>
          <a:p>
            <a:pPr eaLnBrk="1" hangingPunct="1"/>
            <a:r>
              <a:rPr lang="en-US" smtClean="0"/>
              <a:t>For example, if a consumer spends $100 on a DVD player imported from Japan, that $100 counts in “consumption,” even though the player was not produced domestically.  We subtract off that $100 import so that GDP ends up including the value of only domestically-produced goods and services.  </a:t>
            </a:r>
          </a:p>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AA24F5-E131-4EBA-BC25-A81BE41A1852}" type="slidenum">
              <a:rPr lang="en-US" smtClean="0"/>
              <a:pPr/>
              <a:t>1</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4AD8C94E-D1EF-47E8-8944-31EBB37D58C3}" type="slidenum">
              <a:rPr lang="en-US" smtClean="0"/>
              <a:pPr/>
              <a:t>32</a:t>
            </a:fld>
            <a:endParaRPr lang="en-US" smtClean="0"/>
          </a:p>
        </p:txBody>
      </p:sp>
      <p:sp>
        <p:nvSpPr>
          <p:cNvPr id="7270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34A266F-5A7F-4203-9A51-090BC60D145F}" type="slidenum">
              <a:rPr lang="en-US" sz="1200">
                <a:cs typeface="Arial" charset="0"/>
              </a:rPr>
              <a:pPr algn="r"/>
              <a:t>32</a:t>
            </a:fld>
            <a:endParaRPr lang="en-US" sz="1200">
              <a:cs typeface="Arial" charset="0"/>
            </a:endParaRPr>
          </a:p>
        </p:txBody>
      </p:sp>
      <p:sp>
        <p:nvSpPr>
          <p:cNvPr id="72708" name="Rectangle 2"/>
          <p:cNvSpPr>
            <a:spLocks noGrp="1" noRot="1" noChangeAspect="1" noChangeArrowheads="1" noTextEdit="1"/>
          </p:cNvSpPr>
          <p:nvPr>
            <p:ph type="sldImg"/>
          </p:nvPr>
        </p:nvSpPr>
        <p:spPr>
          <a:ln/>
        </p:spPr>
      </p:sp>
      <p:sp>
        <p:nvSpPr>
          <p:cNvPr id="72709" name="Rectangle 3"/>
          <p:cNvSpPr>
            <a:spLocks noGrp="1" noChangeArrowheads="1"/>
          </p:cNvSpPr>
          <p:nvPr>
            <p:ph type="body" idx="1"/>
          </p:nvPr>
        </p:nvSpPr>
        <p:spPr>
          <a:noFill/>
          <a:ln/>
        </p:spPr>
        <p:txBody>
          <a:bodyPr/>
          <a:lstStyle/>
          <a:p>
            <a:pPr eaLnBrk="1" hangingPunct="1"/>
            <a:r>
              <a:rPr lang="en-US" dirty="0" smtClean="0"/>
              <a:t>An updated version of Table 1 in this chapter of the textbook.  The data shown are for 2010 3</a:t>
            </a:r>
            <a:r>
              <a:rPr lang="en-US" baseline="0" dirty="0" smtClean="0"/>
              <a:t>rd</a:t>
            </a:r>
            <a:r>
              <a:rPr lang="en-US" dirty="0" smtClean="0"/>
              <a:t> quarter, the latest available at the time I’m writing this.  If you’d like to update this before showing in your class, you can find the latest figures here:</a:t>
            </a:r>
          </a:p>
          <a:p>
            <a:pPr eaLnBrk="1" hangingPunct="1"/>
            <a:endParaRPr lang="en-US" dirty="0" smtClean="0"/>
          </a:p>
          <a:p>
            <a:pPr eaLnBrk="1" hangingPunct="1"/>
            <a:r>
              <a:rPr lang="en-US" dirty="0" smtClean="0"/>
              <a:t>Source for data on GDP &amp; components:  http://www.bea.gov</a:t>
            </a:r>
          </a:p>
          <a:p>
            <a:pPr eaLnBrk="1" hangingPunct="1"/>
            <a:r>
              <a:rPr lang="en-US" dirty="0" smtClean="0"/>
              <a:t>http://www.bea.gov/national/index.htm</a:t>
            </a:r>
          </a:p>
          <a:p>
            <a:pPr eaLnBrk="1" hangingPunct="1"/>
            <a:endParaRPr lang="en-US" dirty="0" smtClean="0"/>
          </a:p>
          <a:p>
            <a:pPr eaLnBrk="1" hangingPunct="1"/>
            <a:r>
              <a:rPr lang="en-US" dirty="0" smtClean="0"/>
              <a:t>Source for population data (used to calculate the per capita figures):    </a:t>
            </a:r>
          </a:p>
          <a:p>
            <a:pPr eaLnBrk="1" hangingPunct="1"/>
            <a:r>
              <a:rPr lang="en-US" dirty="0" smtClean="0"/>
              <a:t>http://research.stlouisfed.org/fred2/series/POPTHM?cid=104</a:t>
            </a:r>
          </a:p>
          <a:p>
            <a:pPr eaLnBrk="1" hangingPunct="1"/>
            <a:r>
              <a:rPr lang="en-US" dirty="0" smtClean="0"/>
              <a:t>Original source: U.S. Department of Commerce: Census Bureau, www.census.gov</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7A3F6BA-F70D-469C-A304-42B3B2F7B24F}" type="slidenum">
              <a:rPr lang="en-US">
                <a:solidFill>
                  <a:prstClr val="black"/>
                </a:solidFill>
              </a:rPr>
              <a:pPr/>
              <a:t>42</a:t>
            </a:fld>
            <a:endParaRPr lang="en-US">
              <a:solidFill>
                <a:prstClr val="black"/>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5000"/>
              </a:lnSpc>
              <a:spcBef>
                <a:spcPts val="0"/>
              </a:spcBef>
              <a:spcAft>
                <a:spcPts val="0"/>
              </a:spcAft>
              <a:buClrTx/>
              <a:buSzTx/>
              <a:buFontTx/>
              <a:buNone/>
              <a:tabLst/>
              <a:defRPr/>
            </a:pPr>
            <a:r>
              <a:rPr lang="en-US" dirty="0" smtClean="0"/>
              <a:t>Suggestion:  Show these questions, and give your students 1–3 minutes to formulate their answers.  When you are ready to discuss the answers, go to the next slide…</a:t>
            </a:r>
          </a:p>
          <a:p>
            <a:pPr eaLnBrk="1" hangingPunct="1"/>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7A3F6BA-F70D-469C-A304-42B3B2F7B24F}" type="slidenum">
              <a:rPr lang="en-US">
                <a:solidFill>
                  <a:prstClr val="black"/>
                </a:solidFill>
              </a:rPr>
              <a:pPr/>
              <a:t>43</a:t>
            </a:fld>
            <a:endParaRPr lang="en-US">
              <a:solidFill>
                <a:prstClr val="black"/>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r>
              <a:rPr lang="en-US" dirty="0" smtClean="0"/>
              <a:t>Suggestion (continued from previous slide):  Show part A (but not the answer) and ask for someone to volunteer his or her response.  Then show the answer to part A.  Repeat for parts B, C, and D.  (The answers to parts C and D appear on the following slide.) </a:t>
            </a:r>
          </a:p>
          <a:p>
            <a:pPr eaLnBrk="1" hangingPunct="1"/>
            <a:endParaRPr lang="en-US" dirty="0" smtClean="0"/>
          </a:p>
          <a:p>
            <a:pPr eaLnBrk="1" hangingPunct="1"/>
            <a:r>
              <a:rPr lang="en-US" dirty="0" smtClean="0"/>
              <a:t>After showing the answer to part A, ask your students whether the answer would be different if Debbie were a government employee.  The correct answer is NO.  Government employees engage in consumption, just like everyone else.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7A3F6BA-F70D-469C-A304-42B3B2F7B24F}" type="slidenum">
              <a:rPr lang="en-US">
                <a:solidFill>
                  <a:prstClr val="black"/>
                </a:solidFill>
              </a:rPr>
              <a:pPr/>
              <a:t>44</a:t>
            </a:fld>
            <a:endParaRPr lang="en-US">
              <a:solidFill>
                <a:prstClr val="black"/>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r>
              <a:rPr lang="en-US" dirty="0" smtClean="0"/>
              <a:t>Regarding part C:  </a:t>
            </a:r>
          </a:p>
          <a:p>
            <a:pPr eaLnBrk="1" hangingPunct="1"/>
            <a:r>
              <a:rPr lang="en-US" dirty="0" smtClean="0"/>
              <a:t>Jane’s purchase causes investment (for her own business) to increase by $1200.  However, the computer is sold out of inventory, so inventory investment falls by $1200.  The two transactions cancel each other, leaving aggregate investment and GDP unchanged. </a:t>
            </a:r>
          </a:p>
          <a:p>
            <a:pPr eaLnBrk="1" hangingPunct="1"/>
            <a:endParaRPr lang="en-US" dirty="0" smtClean="0"/>
          </a:p>
          <a:p>
            <a:pPr eaLnBrk="1" hangingPunct="1"/>
            <a:r>
              <a:rPr lang="en-US" dirty="0" smtClean="0"/>
              <a:t>Regarding part D:</a:t>
            </a:r>
          </a:p>
          <a:p>
            <a:pPr eaLnBrk="1" hangingPunct="1"/>
            <a:r>
              <a:rPr lang="en-US" dirty="0" smtClean="0"/>
              <a:t>This problem illustrates why expenditure always equals output, even when firms don’t sell everything they produce due to lackluster demand.  The point here is that unsold output is counted in inventory investment, even when that “investment” was unintentional.</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351B46EF-1D04-485B-8056-F3D2D6C13A41}" type="slidenum">
              <a:rPr lang="en-US" smtClean="0"/>
              <a:pPr/>
              <a:t>45</a:t>
            </a:fld>
            <a:endParaRPr lang="en-US" smtClean="0"/>
          </a:p>
        </p:txBody>
      </p:sp>
      <p:sp>
        <p:nvSpPr>
          <p:cNvPr id="7680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05CCD1E-4672-4C26-BA94-475CE0FCE317}" type="slidenum">
              <a:rPr lang="en-US" sz="1200">
                <a:cs typeface="Arial" charset="0"/>
              </a:rPr>
              <a:pPr algn="r"/>
              <a:t>45</a:t>
            </a:fld>
            <a:endParaRPr lang="en-US" sz="1200">
              <a:cs typeface="Arial" charset="0"/>
            </a:endParaRPr>
          </a:p>
        </p:txBody>
      </p:sp>
      <p:sp>
        <p:nvSpPr>
          <p:cNvPr id="76804" name="Rectangle 2"/>
          <p:cNvSpPr>
            <a:spLocks noGrp="1" noRot="1" noChangeAspect="1" noChangeArrowheads="1" noTextEdit="1"/>
          </p:cNvSpPr>
          <p:nvPr>
            <p:ph type="sldImg"/>
          </p:nvPr>
        </p:nvSpPr>
        <p:spPr>
          <a:xfrm>
            <a:off x="1143000" y="534988"/>
            <a:ext cx="4572000" cy="3429000"/>
          </a:xfrm>
          <a:ln/>
        </p:spPr>
      </p:sp>
      <p:sp>
        <p:nvSpPr>
          <p:cNvPr id="76805"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07FEAE00-0275-420D-86AA-627A26C47865}" type="slidenum">
              <a:rPr lang="en-US" smtClean="0"/>
              <a:pPr/>
              <a:t>46</a:t>
            </a:fld>
            <a:endParaRPr lang="en-US" smtClean="0"/>
          </a:p>
        </p:txBody>
      </p:sp>
      <p:sp>
        <p:nvSpPr>
          <p:cNvPr id="7782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84E68EA-73B5-44B9-B045-6F716BE75D5D}" type="slidenum">
              <a:rPr lang="en-US" sz="1200">
                <a:cs typeface="Arial" charset="0"/>
              </a:rPr>
              <a:pPr algn="r"/>
              <a:t>46</a:t>
            </a:fld>
            <a:endParaRPr lang="en-US" sz="1200">
              <a:cs typeface="Arial" charset="0"/>
            </a:endParaRPr>
          </a:p>
        </p:txBody>
      </p:sp>
      <p:sp>
        <p:nvSpPr>
          <p:cNvPr id="77828" name="Rectangle 2"/>
          <p:cNvSpPr>
            <a:spLocks noGrp="1" noRot="1" noChangeAspect="1" noChangeArrowheads="1" noTextEdit="1"/>
          </p:cNvSpPr>
          <p:nvPr>
            <p:ph type="sldImg"/>
          </p:nvPr>
        </p:nvSpPr>
        <p:spPr>
          <a:ln/>
        </p:spPr>
      </p:sp>
      <p:sp>
        <p:nvSpPr>
          <p:cNvPr id="77829" name="Rectangle 3"/>
          <p:cNvSpPr>
            <a:spLocks noGrp="1" noChangeArrowheads="1"/>
          </p:cNvSpPr>
          <p:nvPr>
            <p:ph type="body" idx="1"/>
          </p:nvPr>
        </p:nvSpPr>
        <p:spPr>
          <a:noFill/>
          <a:ln/>
        </p:spPr>
        <p:txBody>
          <a:bodyPr/>
          <a:lstStyle/>
          <a:p>
            <a:pPr eaLnBrk="1" hangingPunct="1"/>
            <a:r>
              <a:rPr lang="en-US" dirty="0" smtClean="0"/>
              <a:t>This example is similar to that in the text, but using different goods and different numerical values. </a:t>
            </a:r>
          </a:p>
          <a:p>
            <a:pPr eaLnBrk="1" hangingPunct="1"/>
            <a:endParaRPr lang="en-US" dirty="0" smtClean="0"/>
          </a:p>
          <a:p>
            <a:pPr eaLnBrk="1" hangingPunct="1"/>
            <a:r>
              <a:rPr lang="en-US" dirty="0" smtClean="0"/>
              <a:t>Suggestion:  Ask your students to compute nominal GDP in each year before revealing the answers.  Ask them to compute the rate of increase before revealing the answers.  </a:t>
            </a:r>
          </a:p>
          <a:p>
            <a:pPr eaLnBrk="1" hangingPunct="1"/>
            <a:endParaRPr lang="en-US" dirty="0" smtClean="0"/>
          </a:p>
          <a:p>
            <a:pPr eaLnBrk="1" hangingPunct="1"/>
            <a:r>
              <a:rPr lang="en-US" dirty="0" smtClean="0"/>
              <a:t>In this example, nominal GDP grows for two reasons:  prices are rising, and the economy is producing a larger quantity of goods.  </a:t>
            </a:r>
          </a:p>
          <a:p>
            <a:pPr eaLnBrk="1" hangingPunct="1"/>
            <a:endParaRPr lang="en-US" dirty="0" smtClean="0"/>
          </a:p>
          <a:p>
            <a:pPr eaLnBrk="1" hangingPunct="1"/>
            <a:r>
              <a:rPr lang="en-US" dirty="0" smtClean="0"/>
              <a:t>Thinking of nominal GDP as total income, the increases in income will overstate the increases in society’s well-being because part of these increases are due to inflation.  </a:t>
            </a:r>
          </a:p>
          <a:p>
            <a:pPr eaLnBrk="1" hangingPunct="1"/>
            <a:endParaRPr lang="en-US" dirty="0" smtClean="0"/>
          </a:p>
          <a:p>
            <a:pPr eaLnBrk="1" hangingPunct="1"/>
            <a:r>
              <a:rPr lang="en-US" dirty="0" smtClean="0"/>
              <a:t>We need a way to take out the effects of inflation, to see how much people’s incomes are growing in purchasing power terms.  That is the job of real GDP.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8BEB5C56-A1B9-45B5-8BFE-5E761CF8709B}" type="slidenum">
              <a:rPr lang="en-US" smtClean="0"/>
              <a:pPr/>
              <a:t>47</a:t>
            </a:fld>
            <a:endParaRPr lang="en-US" smtClean="0"/>
          </a:p>
        </p:txBody>
      </p:sp>
      <p:sp>
        <p:nvSpPr>
          <p:cNvPr id="7885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BE7C9B6-8A36-47A0-9D90-B24641455ACE}" type="slidenum">
              <a:rPr lang="en-US" sz="1200">
                <a:cs typeface="Arial" charset="0"/>
              </a:rPr>
              <a:pPr algn="r"/>
              <a:t>47</a:t>
            </a:fld>
            <a:endParaRPr lang="en-US" sz="1200">
              <a:cs typeface="Arial" charset="0"/>
            </a:endParaRPr>
          </a:p>
        </p:txBody>
      </p:sp>
      <p:sp>
        <p:nvSpPr>
          <p:cNvPr id="78852" name="Rectangle 2"/>
          <p:cNvSpPr>
            <a:spLocks noGrp="1" noRot="1" noChangeAspect="1" noChangeArrowheads="1" noTextEdit="1"/>
          </p:cNvSpPr>
          <p:nvPr>
            <p:ph type="sldImg"/>
          </p:nvPr>
        </p:nvSpPr>
        <p:spPr>
          <a:ln/>
        </p:spPr>
      </p:sp>
      <p:sp>
        <p:nvSpPr>
          <p:cNvPr id="78853" name="Rectangle 3"/>
          <p:cNvSpPr>
            <a:spLocks noGrp="1" noChangeArrowheads="1"/>
          </p:cNvSpPr>
          <p:nvPr>
            <p:ph type="body" idx="1"/>
          </p:nvPr>
        </p:nvSpPr>
        <p:spPr>
          <a:noFill/>
          <a:ln/>
        </p:spPr>
        <p:txBody>
          <a:bodyPr/>
          <a:lstStyle/>
          <a:p>
            <a:pPr eaLnBrk="1" hangingPunct="1"/>
            <a:r>
              <a:rPr lang="en-US" smtClean="0"/>
              <a:t>This example shows that real GDP in every year is constructed using the prices of the base year and that the base year doesn’t change.   </a:t>
            </a:r>
          </a:p>
          <a:p>
            <a:pPr eaLnBrk="1" hangingPunct="1"/>
            <a:endParaRPr lang="en-US" smtClean="0"/>
          </a:p>
          <a:p>
            <a:pPr eaLnBrk="1" hangingPunct="1"/>
            <a:r>
              <a:rPr lang="en-US" smtClean="0"/>
              <a:t>The growth rate of real GDP from one year to the next is the answer to this question:</a:t>
            </a:r>
          </a:p>
          <a:p>
            <a:pPr eaLnBrk="1" hangingPunct="1"/>
            <a:endParaRPr lang="en-US" smtClean="0"/>
          </a:p>
          <a:p>
            <a:pPr eaLnBrk="1" hangingPunct="1"/>
            <a:r>
              <a:rPr lang="en-US" smtClean="0"/>
              <a:t>“How much would GDP (and hence everyone’s income) have grown if there had been zero inflation?”</a:t>
            </a:r>
          </a:p>
          <a:p>
            <a:pPr eaLnBrk="1" hangingPunct="1"/>
            <a:endParaRPr lang="en-US" smtClean="0"/>
          </a:p>
          <a:p>
            <a:pPr eaLnBrk="1" hangingPunct="1"/>
            <a:r>
              <a:rPr lang="en-US" smtClean="0"/>
              <a:t>Thus, real GDP is corrected for inflation.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2B34B249-C959-4F98-B3F8-D212301DFE87}" type="slidenum">
              <a:rPr lang="en-US" smtClean="0"/>
              <a:pPr/>
              <a:t>48</a:t>
            </a:fld>
            <a:endParaRPr lang="en-US" smtClean="0"/>
          </a:p>
        </p:txBody>
      </p:sp>
      <p:sp>
        <p:nvSpPr>
          <p:cNvPr id="7987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A8B718D-EDD5-4F35-8177-CA25E7014CB8}" type="slidenum">
              <a:rPr lang="en-US" sz="1200">
                <a:cs typeface="Arial" charset="0"/>
              </a:rPr>
              <a:pPr algn="r"/>
              <a:t>48</a:t>
            </a:fld>
            <a:endParaRPr lang="en-US" sz="1200">
              <a:cs typeface="Arial" charset="0"/>
            </a:endParaRPr>
          </a:p>
        </p:txBody>
      </p:sp>
      <p:sp>
        <p:nvSpPr>
          <p:cNvPr id="79876" name="Rectangle 2"/>
          <p:cNvSpPr>
            <a:spLocks noGrp="1" noRot="1" noChangeAspect="1" noChangeArrowheads="1" noTextEdit="1"/>
          </p:cNvSpPr>
          <p:nvPr>
            <p:ph type="sldImg"/>
          </p:nvPr>
        </p:nvSpPr>
        <p:spPr>
          <a:ln/>
        </p:spPr>
      </p:sp>
      <p:sp>
        <p:nvSpPr>
          <p:cNvPr id="79877" name="Rectangle 3"/>
          <p:cNvSpPr>
            <a:spLocks noGrp="1" noChangeArrowheads="1"/>
          </p:cNvSpPr>
          <p:nvPr>
            <p:ph type="body" idx="1"/>
          </p:nvPr>
        </p:nvSpPr>
        <p:spPr>
          <a:noFill/>
          <a:ln/>
        </p:spPr>
        <p:txBody>
          <a:bodyPr/>
          <a:lstStyle/>
          <a:p>
            <a:pPr eaLnBrk="1" hangingPunct="1"/>
            <a:r>
              <a:rPr lang="en-US" smtClean="0"/>
              <a:t>The table in the top half of this slide merely summarizes the answers from the previous two slides.  This table will be used shortly to compute the growth rates in nominal and real GDP and to compute the GDP deflator and inflation rates.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ED925E22-1CDF-4218-B44C-B42D6947119A}" type="slidenum">
              <a:rPr lang="en-US" smtClean="0"/>
              <a:pPr/>
              <a:t>49</a:t>
            </a:fld>
            <a:endParaRPr lang="en-US" smtClean="0"/>
          </a:p>
        </p:txBody>
      </p:sp>
      <p:sp>
        <p:nvSpPr>
          <p:cNvPr id="8089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43666A3-9518-4D6A-8D53-11EF7FAC1443}" type="slidenum">
              <a:rPr lang="en-US" sz="1200">
                <a:cs typeface="Arial" charset="0"/>
              </a:rPr>
              <a:pPr algn="r"/>
              <a:t>49</a:t>
            </a:fld>
            <a:endParaRPr lang="en-US" sz="1200">
              <a:cs typeface="Arial" charset="0"/>
            </a:endParaRPr>
          </a:p>
        </p:txBody>
      </p:sp>
      <p:sp>
        <p:nvSpPr>
          <p:cNvPr id="80900" name="Rectangle 2"/>
          <p:cNvSpPr>
            <a:spLocks noGrp="1" noRot="1" noChangeAspect="1" noChangeArrowheads="1" noTextEdit="1"/>
          </p:cNvSpPr>
          <p:nvPr>
            <p:ph type="sldImg"/>
          </p:nvPr>
        </p:nvSpPr>
        <p:spPr>
          <a:ln/>
        </p:spPr>
      </p:sp>
      <p:sp>
        <p:nvSpPr>
          <p:cNvPr id="80901" name="Rectangle 3"/>
          <p:cNvSpPr>
            <a:spLocks noGrp="1" noChangeArrowheads="1"/>
          </p:cNvSpPr>
          <p:nvPr>
            <p:ph type="body" idx="1"/>
          </p:nvPr>
        </p:nvSpPr>
        <p:spPr>
          <a:noFill/>
          <a:ln/>
        </p:spPr>
        <p:txBody>
          <a:bodyPr/>
          <a:lstStyle/>
          <a:p>
            <a:pPr eaLnBrk="1" hangingPunct="1"/>
            <a:r>
              <a:rPr lang="en-US" smtClean="0"/>
              <a:t>Again, the growth rate of real GDP from one year to the next is the answer to this question:</a:t>
            </a:r>
          </a:p>
          <a:p>
            <a:pPr eaLnBrk="1" hangingPunct="1"/>
            <a:endParaRPr lang="en-US" smtClean="0"/>
          </a:p>
          <a:p>
            <a:pPr eaLnBrk="1" hangingPunct="1"/>
            <a:r>
              <a:rPr lang="en-US" smtClean="0"/>
              <a:t>“How much would GDP (and hence everyone’s income) have grown if there had been zero inflation?”</a:t>
            </a:r>
          </a:p>
          <a:p>
            <a:pPr eaLnBrk="1" hangingPunct="1"/>
            <a:endParaRPr lang="en-US" smtClean="0"/>
          </a:p>
          <a:p>
            <a:pPr eaLnBrk="1" hangingPunct="1"/>
            <a:r>
              <a:rPr lang="en-US" smtClean="0"/>
              <a:t>This is why real GDP is corrected for inflation.</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150D7DA1-AA84-4ADC-86EA-64E435C4ADDD}" type="slidenum">
              <a:rPr lang="en-US" smtClean="0">
                <a:solidFill>
                  <a:srgbClr val="000000"/>
                </a:solidFill>
              </a:rPr>
              <a:pPr/>
              <a:t>50</a:t>
            </a:fld>
            <a:endParaRPr lang="en-US" smtClean="0">
              <a:solidFill>
                <a:srgbClr val="000000"/>
              </a:solidFill>
            </a:endParaRPr>
          </a:p>
        </p:txBody>
      </p:sp>
      <p:sp>
        <p:nvSpPr>
          <p:cNvPr id="8192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F090350-7B90-4FCC-9E46-BE01A9AE3FD0}" type="slidenum">
              <a:rPr lang="en-US" sz="1200">
                <a:solidFill>
                  <a:srgbClr val="000000"/>
                </a:solidFill>
                <a:cs typeface="Arial" charset="0"/>
              </a:rPr>
              <a:pPr algn="r"/>
              <a:t>50</a:t>
            </a:fld>
            <a:endParaRPr lang="en-US" sz="1200">
              <a:solidFill>
                <a:srgbClr val="000000"/>
              </a:solidFill>
              <a:cs typeface="Arial" charset="0"/>
            </a:endParaRPr>
          </a:p>
        </p:txBody>
      </p:sp>
      <p:sp>
        <p:nvSpPr>
          <p:cNvPr id="81924" name="Rectangle 2"/>
          <p:cNvSpPr>
            <a:spLocks noGrp="1" noRot="1" noChangeAspect="1" noChangeArrowheads="1" noTextEdit="1"/>
          </p:cNvSpPr>
          <p:nvPr>
            <p:ph type="sldImg"/>
          </p:nvPr>
        </p:nvSpPr>
        <p:spPr>
          <a:xfrm>
            <a:off x="1368425" y="630238"/>
            <a:ext cx="4124325" cy="3092450"/>
          </a:xfrm>
          <a:ln/>
        </p:spPr>
      </p:sp>
      <p:sp>
        <p:nvSpPr>
          <p:cNvPr id="81925" name="Rectangle 3"/>
          <p:cNvSpPr>
            <a:spLocks noGrp="1" noChangeArrowheads="1"/>
          </p:cNvSpPr>
          <p:nvPr>
            <p:ph type="body" idx="1"/>
          </p:nvPr>
        </p:nvSpPr>
        <p:spPr>
          <a:xfrm>
            <a:off x="685800" y="3860800"/>
            <a:ext cx="5511800" cy="4994275"/>
          </a:xfrm>
          <a:noFill/>
          <a:ln/>
        </p:spPr>
        <p:txBody>
          <a:bodyPr/>
          <a:lstStyle/>
          <a:p>
            <a:pPr eaLnBrk="1" hangingPunct="1">
              <a:lnSpc>
                <a:spcPct val="105000"/>
              </a:lnSpc>
            </a:pPr>
            <a:r>
              <a:rPr lang="en-US" sz="1100" smtClean="0"/>
              <a:t>The source I used:  http://research.stlouisfed.org/fred2/	</a:t>
            </a:r>
          </a:p>
          <a:p>
            <a:pPr eaLnBrk="1" hangingPunct="1">
              <a:lnSpc>
                <a:spcPct val="105000"/>
              </a:lnSpc>
            </a:pPr>
            <a:r>
              <a:rPr lang="en-US" sz="1100" smtClean="0"/>
              <a:t>The original source:  U.S. Department of Commerce: Bureau of Economic Analysis</a:t>
            </a:r>
          </a:p>
          <a:p>
            <a:pPr eaLnBrk="1" hangingPunct="1">
              <a:lnSpc>
                <a:spcPct val="105000"/>
              </a:lnSpc>
            </a:pPr>
            <a:endParaRPr lang="en-US" sz="1100" smtClean="0"/>
          </a:p>
          <a:p>
            <a:pPr eaLnBrk="1" hangingPunct="1">
              <a:lnSpc>
                <a:spcPct val="105000"/>
              </a:lnSpc>
            </a:pPr>
            <a:r>
              <a:rPr lang="en-US" sz="1100" smtClean="0"/>
              <a:t>Since you have just finished covering real vs. nominal GDP, it might be worthwhile pointing out the following to your students:</a:t>
            </a:r>
          </a:p>
          <a:p>
            <a:pPr eaLnBrk="1" hangingPunct="1">
              <a:lnSpc>
                <a:spcPct val="105000"/>
              </a:lnSpc>
            </a:pPr>
            <a:endParaRPr lang="en-US" sz="1100" smtClean="0"/>
          </a:p>
          <a:p>
            <a:pPr eaLnBrk="1" hangingPunct="1">
              <a:lnSpc>
                <a:spcPct val="105000"/>
              </a:lnSpc>
            </a:pPr>
            <a:r>
              <a:rPr lang="en-US" sz="1100" smtClean="0"/>
              <a:t>The graph shows that nominal GDP rises faster than real GDP.  This should make sense, because growth in nominal GDP is driven by growth in output AND by inflation.  Growth in real GDP is driven only by growth in output.  </a:t>
            </a:r>
          </a:p>
          <a:p>
            <a:pPr eaLnBrk="1" hangingPunct="1">
              <a:lnSpc>
                <a:spcPct val="105000"/>
              </a:lnSpc>
            </a:pPr>
            <a:endParaRPr lang="en-US" sz="1100" smtClean="0"/>
          </a:p>
          <a:p>
            <a:pPr eaLnBrk="1" hangingPunct="1">
              <a:lnSpc>
                <a:spcPct val="105000"/>
              </a:lnSpc>
            </a:pPr>
            <a:r>
              <a:rPr lang="en-US" sz="1100" smtClean="0"/>
              <a:t>The two lines cross in the year 2005 (the base year for the real GDP data in this graph).  This should make sense because real GDP equals nominal GDP in the base year.  (Better yet, ask your students whether there’s anything significant about the point where the two lines cross.)</a:t>
            </a:r>
          </a:p>
          <a:p>
            <a:pPr eaLnBrk="1" hangingPunct="1">
              <a:lnSpc>
                <a:spcPct val="105000"/>
              </a:lnSpc>
            </a:pPr>
            <a:endParaRPr lang="en-US" sz="1100" smtClean="0"/>
          </a:p>
          <a:p>
            <a:pPr eaLnBrk="1" hangingPunct="1">
              <a:lnSpc>
                <a:spcPct val="105000"/>
              </a:lnSpc>
            </a:pPr>
            <a:r>
              <a:rPr lang="en-US" sz="1100" smtClean="0"/>
              <a:t>Before the base year, real GDP &gt; nominal GDP.  For example, in 1981, nominal GDP is about $3 trillion, while real GDP is about $6 trillion (in 2005 dollars).  This should make sense because prices were so much higher in 2005 than in 1981, so using those high 2005 prices to value 1981 output would lead to a bigger result than valuing 1981 output using 1981 prices.  </a:t>
            </a:r>
          </a:p>
          <a:p>
            <a:pPr eaLnBrk="1" hangingPunct="1">
              <a:lnSpc>
                <a:spcPct val="105000"/>
              </a:lnSpc>
            </a:pPr>
            <a:endParaRPr lang="en-US" sz="1100" smtClean="0"/>
          </a:p>
          <a:p>
            <a:pPr eaLnBrk="1" hangingPunct="1">
              <a:lnSpc>
                <a:spcPct val="105000"/>
              </a:lnSpc>
            </a:pPr>
            <a:r>
              <a:rPr lang="en-US" sz="1100" smtClean="0"/>
              <a:t>Similarly, after 2005, nominal GDP is higher than real GDP because prices are higher in later years than they were in 2005.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F499FBED-96A0-4CC9-9C31-ED3F34C051A6}" type="slidenum">
              <a:rPr lang="en-US" smtClean="0"/>
              <a:pPr/>
              <a:t>2</a:t>
            </a:fld>
            <a:endParaRPr lang="en-US" smtClean="0"/>
          </a:p>
        </p:txBody>
      </p:sp>
      <p:sp>
        <p:nvSpPr>
          <p:cNvPr id="5529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1473EFA-487C-4FF7-A5DF-01BBD335CCCC}" type="slidenum">
              <a:rPr lang="en-US" sz="1200">
                <a:cs typeface="Arial" charset="0"/>
              </a:rPr>
              <a:pPr algn="r"/>
              <a:t>2</a:t>
            </a:fld>
            <a:endParaRPr lang="en-US" sz="1200">
              <a:cs typeface="Arial" charset="0"/>
            </a:endParaRPr>
          </a:p>
        </p:txBody>
      </p:sp>
      <p:sp>
        <p:nvSpPr>
          <p:cNvPr id="55300" name="Rectangle 2"/>
          <p:cNvSpPr>
            <a:spLocks noGrp="1" noRot="1" noChangeAspect="1" noChangeArrowheads="1" noTextEdit="1"/>
          </p:cNvSpPr>
          <p:nvPr>
            <p:ph type="sldImg"/>
          </p:nvPr>
        </p:nvSpPr>
        <p:spPr>
          <a:ln/>
        </p:spPr>
      </p:sp>
      <p:sp>
        <p:nvSpPr>
          <p:cNvPr id="55301" name="Rectangle 3"/>
          <p:cNvSpPr>
            <a:spLocks noGrp="1" noChangeArrowheads="1"/>
          </p:cNvSpPr>
          <p:nvPr>
            <p:ph type="body" idx="1"/>
          </p:nvPr>
        </p:nvSpPr>
        <p:spPr>
          <a:noFill/>
          <a:ln/>
        </p:spPr>
        <p:txBody>
          <a:bodyPr/>
          <a:lstStyle/>
          <a:p>
            <a:pPr eaLnBrk="1" hangingPunct="1"/>
            <a:r>
              <a:rPr lang="en-US" dirty="0" smtClean="0"/>
              <a:t>This is the first strictly macro chapter of the textbook, so it’s worth spending a moment emphasizing the difference between microeconomics and macroeconomics.  </a:t>
            </a:r>
          </a:p>
          <a:p>
            <a:pPr eaLnBrk="1" hangingPunct="1"/>
            <a:endParaRPr lang="en-US" dirty="0" smtClean="0"/>
          </a:p>
          <a:p>
            <a:pPr eaLnBrk="1" hangingPunct="1"/>
            <a:r>
              <a:rPr lang="en-US" dirty="0" smtClean="0"/>
              <a:t>Examples of questions that microeconomics seeks to answer:</a:t>
            </a:r>
          </a:p>
          <a:p>
            <a:pPr marL="228600" lvl="1" indent="-114300" eaLnBrk="1" hangingPunct="1">
              <a:buFontTx/>
              <a:buChar char="•"/>
            </a:pPr>
            <a:r>
              <a:rPr lang="en-US" dirty="0" smtClean="0"/>
              <a:t>How do consumers decide how much of each good to buy?</a:t>
            </a:r>
          </a:p>
          <a:p>
            <a:pPr marL="228600" lvl="1" indent="-114300" eaLnBrk="1" hangingPunct="1">
              <a:buFontTx/>
              <a:buChar char="•"/>
            </a:pPr>
            <a:r>
              <a:rPr lang="en-US" dirty="0" smtClean="0"/>
              <a:t>How do firms decide how much output to produce and what price to charge? </a:t>
            </a:r>
          </a:p>
          <a:p>
            <a:pPr marL="228600" lvl="1" indent="-114300" eaLnBrk="1" hangingPunct="1">
              <a:buFontTx/>
              <a:buChar char="•"/>
            </a:pPr>
            <a:r>
              <a:rPr lang="en-US" dirty="0" smtClean="0"/>
              <a:t>What determines the price and quantity of individual goods and services?  </a:t>
            </a:r>
          </a:p>
          <a:p>
            <a:pPr marL="228600" lvl="1" indent="-114300" eaLnBrk="1" hangingPunct="1">
              <a:buFontTx/>
              <a:buChar char="•"/>
            </a:pPr>
            <a:r>
              <a:rPr lang="en-US" dirty="0" smtClean="0"/>
              <a:t>How do taxes on specific goods and services affect the allocation of resources?</a:t>
            </a:r>
          </a:p>
          <a:p>
            <a:pPr marL="228600" lvl="1" indent="-114300" eaLnBrk="1" hangingPunct="1">
              <a:buFontTx/>
              <a:buChar char="•"/>
            </a:pPr>
            <a:endParaRPr lang="en-US" dirty="0" smtClean="0"/>
          </a:p>
          <a:p>
            <a:pPr eaLnBrk="1" hangingPunct="1"/>
            <a:r>
              <a:rPr lang="en-US" dirty="0" smtClean="0"/>
              <a:t>Examples of questions that macroeconomics seeks to answer:</a:t>
            </a:r>
          </a:p>
          <a:p>
            <a:pPr marL="228600" lvl="1" indent="-114300" eaLnBrk="1" hangingPunct="1">
              <a:buFontTx/>
              <a:buChar char="•"/>
            </a:pPr>
            <a:r>
              <a:rPr lang="en-US" dirty="0" smtClean="0"/>
              <a:t>How do consumers decide how to divide their income between spending and saving? </a:t>
            </a:r>
          </a:p>
          <a:p>
            <a:pPr marL="228600" lvl="1" indent="-114300" eaLnBrk="1" hangingPunct="1">
              <a:buFontTx/>
              <a:buChar char="•"/>
            </a:pPr>
            <a:r>
              <a:rPr lang="en-US" dirty="0" smtClean="0"/>
              <a:t>What determines the total amount of employment and unemployment? </a:t>
            </a:r>
          </a:p>
          <a:p>
            <a:pPr marL="228600" lvl="1" indent="-114300" eaLnBrk="1" hangingPunct="1">
              <a:buFontTx/>
              <a:buChar char="•"/>
            </a:pPr>
            <a:r>
              <a:rPr lang="en-US" dirty="0" smtClean="0"/>
              <a:t>What determines the overall level of prices and the rate of inflation?  </a:t>
            </a:r>
          </a:p>
          <a:p>
            <a:pPr marL="228600" lvl="1" indent="-114300" eaLnBrk="1" hangingPunct="1">
              <a:buFontTx/>
              <a:buChar char="•"/>
            </a:pPr>
            <a:r>
              <a:rPr lang="en-US" dirty="0" smtClean="0"/>
              <a:t>Why does the economy go through cycles, where things are great for a few years (like the late ’90s) and then lousy for a year or two (like 2001–2002)?</a:t>
            </a:r>
          </a:p>
          <a:p>
            <a:pPr marL="228600" lvl="1" indent="-114300" eaLnBrk="1" hangingPunct="1">
              <a:buFontTx/>
              <a:buChar char="•"/>
            </a:pPr>
            <a:r>
              <a:rPr lang="en-US" dirty="0" smtClean="0"/>
              <a:t>When unemployment is high, what can the government do to help?</a:t>
            </a:r>
          </a:p>
          <a:p>
            <a:pPr eaLnBrk="1" hangingPunct="1"/>
            <a:endParaRPr lang="en-US" dirty="0" smtClean="0"/>
          </a:p>
          <a:p>
            <a:pPr eaLnBrk="1" hangingPunct="1"/>
            <a:r>
              <a:rPr lang="en-US" dirty="0" smtClean="0"/>
              <a:t>We begin our study of macroeconomics with income and expenditure….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9D40CB49-0AC5-4898-8832-92F91110603F}" type="slidenum">
              <a:rPr lang="en-US" smtClean="0"/>
              <a:pPr/>
              <a:t>51</a:t>
            </a:fld>
            <a:endParaRPr lang="en-US" smtClean="0"/>
          </a:p>
        </p:txBody>
      </p:sp>
      <p:sp>
        <p:nvSpPr>
          <p:cNvPr id="8294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7B27FC0-F26C-42F9-98FC-3A73941F7F3D}" type="slidenum">
              <a:rPr lang="en-US" sz="1200">
                <a:cs typeface="Arial" charset="0"/>
              </a:rPr>
              <a:pPr algn="r"/>
              <a:t>51</a:t>
            </a:fld>
            <a:endParaRPr lang="en-US" sz="1200">
              <a:cs typeface="Arial" charset="0"/>
            </a:endParaRPr>
          </a:p>
        </p:txBody>
      </p:sp>
      <p:sp>
        <p:nvSpPr>
          <p:cNvPr id="82948" name="Rectangle 2"/>
          <p:cNvSpPr>
            <a:spLocks noGrp="1" noRot="1" noChangeAspect="1" noChangeArrowheads="1" noTextEdit="1"/>
          </p:cNvSpPr>
          <p:nvPr>
            <p:ph type="sldImg"/>
          </p:nvPr>
        </p:nvSpPr>
        <p:spPr>
          <a:xfrm>
            <a:off x="1143000" y="534988"/>
            <a:ext cx="4572000" cy="3429000"/>
          </a:xfrm>
          <a:ln/>
        </p:spPr>
      </p:sp>
      <p:sp>
        <p:nvSpPr>
          <p:cNvPr id="82949" name="Rectangle 3"/>
          <p:cNvSpPr>
            <a:spLocks noGrp="1" noChangeArrowheads="1"/>
          </p:cNvSpPr>
          <p:nvPr>
            <p:ph type="body" idx="1"/>
          </p:nvPr>
        </p:nvSpPr>
        <p:spPr>
          <a:xfrm>
            <a:off x="685800" y="4248150"/>
            <a:ext cx="5486400" cy="4210050"/>
          </a:xfrm>
          <a:noFill/>
          <a:ln/>
        </p:spPr>
        <p:txBody>
          <a:bodyPr/>
          <a:lstStyle/>
          <a:p>
            <a:pPr eaLnBrk="1" hangingPunct="1"/>
            <a:r>
              <a:rPr lang="en-US" smtClean="0"/>
              <a:t>The GDP Deflator gets its name because it is used to “deflate” (i.e., take the inflation out of) nominal GDP to get real GDP.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7D90A172-DAE1-4D93-801A-EA193FEA2493}" type="slidenum">
              <a:rPr lang="en-US" smtClean="0"/>
              <a:pPr/>
              <a:t>52</a:t>
            </a:fld>
            <a:endParaRPr lang="en-US" smtClean="0"/>
          </a:p>
        </p:txBody>
      </p:sp>
      <p:sp>
        <p:nvSpPr>
          <p:cNvPr id="8397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EF0672B-757F-4DAC-84B5-B574D497B986}" type="slidenum">
              <a:rPr lang="en-US" sz="1200">
                <a:cs typeface="Arial" charset="0"/>
              </a:rPr>
              <a:pPr algn="r"/>
              <a:t>52</a:t>
            </a:fld>
            <a:endParaRPr lang="en-US" sz="1200">
              <a:cs typeface="Arial" charset="0"/>
            </a:endParaRPr>
          </a:p>
        </p:txBody>
      </p:sp>
      <p:sp>
        <p:nvSpPr>
          <p:cNvPr id="83972" name="Rectangle 2"/>
          <p:cNvSpPr>
            <a:spLocks noGrp="1" noRot="1" noChangeAspect="1" noChangeArrowheads="1" noTextEdit="1"/>
          </p:cNvSpPr>
          <p:nvPr>
            <p:ph type="sldImg"/>
          </p:nvPr>
        </p:nvSpPr>
        <p:spPr>
          <a:ln/>
        </p:spPr>
      </p:sp>
      <p:sp>
        <p:nvSpPr>
          <p:cNvPr id="8397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7A3F6BA-F70D-469C-A304-42B3B2F7B24F}" type="slidenum">
              <a:rPr lang="en-US">
                <a:solidFill>
                  <a:prstClr val="black"/>
                </a:solidFill>
              </a:rPr>
              <a:pPr/>
              <a:t>53</a:t>
            </a:fld>
            <a:endParaRPr lang="en-US">
              <a:solidFill>
                <a:prstClr val="black"/>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r>
              <a:rPr lang="en-US" dirty="0" smtClean="0"/>
              <a:t>The data in the table are for a hypothetical economy that produces two final goods, A and B.  For all parts of this problem, use 2011 as the base year.  </a:t>
            </a:r>
          </a:p>
          <a:p>
            <a:pPr eaLnBrk="1" hangingPunct="1"/>
            <a:endParaRPr lang="en-US" dirty="0" smtClean="0"/>
          </a:p>
          <a:p>
            <a:pPr eaLnBrk="1" hangingPunct="1"/>
            <a:r>
              <a:rPr lang="en-US" dirty="0" smtClean="0"/>
              <a:t>If you’re running short on time, you can skip part A—it’s the least challenging.  If you only have time for one of the three, you might skip A and B, as C by itself covers all of the material:  it requires students to compute nominal and real GDP before they can compute the GDP deflator.</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7A3F6BA-F70D-469C-A304-42B3B2F7B24F}" type="slidenum">
              <a:rPr lang="en-US">
                <a:solidFill>
                  <a:prstClr val="black"/>
                </a:solidFill>
              </a:rPr>
              <a:pPr/>
              <a:t>54</a:t>
            </a:fld>
            <a:endParaRPr lang="en-US">
              <a:solidFill>
                <a:prstClr val="black"/>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7A3F6BA-F70D-469C-A304-42B3B2F7B24F}" type="slidenum">
              <a:rPr lang="en-US">
                <a:solidFill>
                  <a:prstClr val="black"/>
                </a:solidFill>
              </a:rPr>
              <a:pPr/>
              <a:t>55</a:t>
            </a:fld>
            <a:endParaRPr lang="en-US">
              <a:solidFill>
                <a:prstClr val="black"/>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3C122203-6A4A-4AE9-8223-962805718B1E}" type="slidenum">
              <a:rPr lang="en-US" smtClean="0"/>
              <a:pPr/>
              <a:t>56</a:t>
            </a:fld>
            <a:endParaRPr lang="en-US" smtClean="0"/>
          </a:p>
        </p:txBody>
      </p:sp>
      <p:sp>
        <p:nvSpPr>
          <p:cNvPr id="8806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3EE40B6-2E5B-471A-BBDA-53D41A6ED2A9}" type="slidenum">
              <a:rPr lang="en-US" sz="1200">
                <a:cs typeface="Arial" charset="0"/>
              </a:rPr>
              <a:pPr algn="r"/>
              <a:t>56</a:t>
            </a:fld>
            <a:endParaRPr lang="en-US" sz="1200">
              <a:cs typeface="Arial" charset="0"/>
            </a:endParaRPr>
          </a:p>
        </p:txBody>
      </p:sp>
      <p:sp>
        <p:nvSpPr>
          <p:cNvPr id="88068" name="Rectangle 2"/>
          <p:cNvSpPr>
            <a:spLocks noGrp="1" noRot="1" noChangeAspect="1" noChangeArrowheads="1" noTextEdit="1"/>
          </p:cNvSpPr>
          <p:nvPr>
            <p:ph type="sldImg"/>
          </p:nvPr>
        </p:nvSpPr>
        <p:spPr>
          <a:ln/>
        </p:spPr>
      </p:sp>
      <p:sp>
        <p:nvSpPr>
          <p:cNvPr id="88069" name="Rectangle 3"/>
          <p:cNvSpPr>
            <a:spLocks noGrp="1" noChangeArrowheads="1"/>
          </p:cNvSpPr>
          <p:nvPr>
            <p:ph type="body" idx="1"/>
          </p:nvPr>
        </p:nvSpPr>
        <p:spPr>
          <a:noFill/>
          <a:ln/>
        </p:spPr>
        <p:txBody>
          <a:bodyPr/>
          <a:lstStyle/>
          <a:p>
            <a:pPr eaLnBrk="1" hangingPunct="1"/>
            <a:r>
              <a:rPr lang="en-US" smtClean="0"/>
              <a:t>Most economists, policymakers, social scientists, and businesspersons use a country’s real GDP per capita as the main indicator of the average person’s standard of living in that country.  </a:t>
            </a:r>
          </a:p>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CAB9A666-31B8-4604-9722-85EED0F09E6E}" type="slidenum">
              <a:rPr lang="en-US" smtClean="0"/>
              <a:pPr/>
              <a:t>57</a:t>
            </a:fld>
            <a:endParaRPr lang="en-US" smtClean="0"/>
          </a:p>
        </p:txBody>
      </p:sp>
      <p:sp>
        <p:nvSpPr>
          <p:cNvPr id="8909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B5901AE-7527-4141-81C9-3967B99ACA77}" type="slidenum">
              <a:rPr lang="en-US" sz="1200">
                <a:cs typeface="Arial" charset="0"/>
              </a:rPr>
              <a:pPr algn="r"/>
              <a:t>57</a:t>
            </a:fld>
            <a:endParaRPr lang="en-US" sz="1200">
              <a:cs typeface="Arial" charset="0"/>
            </a:endParaRPr>
          </a:p>
        </p:txBody>
      </p:sp>
      <p:sp>
        <p:nvSpPr>
          <p:cNvPr id="89092" name="Rectangle 2"/>
          <p:cNvSpPr>
            <a:spLocks noGrp="1" noRot="1" noChangeAspect="1" noChangeArrowheads="1" noTextEdit="1"/>
          </p:cNvSpPr>
          <p:nvPr>
            <p:ph type="sldImg"/>
          </p:nvPr>
        </p:nvSpPr>
        <p:spPr>
          <a:ln/>
        </p:spPr>
      </p:sp>
      <p:sp>
        <p:nvSpPr>
          <p:cNvPr id="89093" name="Rectangle 3"/>
          <p:cNvSpPr>
            <a:spLocks noGrp="1" noChangeArrowheads="1"/>
          </p:cNvSpPr>
          <p:nvPr>
            <p:ph type="body" idx="1"/>
          </p:nvPr>
        </p:nvSpPr>
        <p:spPr>
          <a:noFill/>
          <a:ln/>
        </p:spPr>
        <p:txBody>
          <a:bodyPr/>
          <a:lstStyle/>
          <a:p>
            <a:pPr eaLnBrk="1" hangingPunct="1"/>
            <a:r>
              <a:rPr lang="en-US" smtClean="0"/>
              <a:t>Very scathing words, indeed!  </a:t>
            </a:r>
          </a:p>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B2F3CFF4-1774-4D4B-939F-B00DE0C3455D}" type="slidenum">
              <a:rPr lang="en-US" smtClean="0"/>
              <a:pPr/>
              <a:t>58</a:t>
            </a:fld>
            <a:endParaRPr lang="en-US" smtClean="0"/>
          </a:p>
        </p:txBody>
      </p:sp>
      <p:sp>
        <p:nvSpPr>
          <p:cNvPr id="9011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B275FAB-FD7B-4E12-9D40-2FBD425B1C3C}" type="slidenum">
              <a:rPr lang="en-US" sz="1200">
                <a:cs typeface="Arial" charset="0"/>
              </a:rPr>
              <a:pPr algn="r"/>
              <a:t>58</a:t>
            </a:fld>
            <a:endParaRPr lang="en-US" sz="1200">
              <a:cs typeface="Arial" charset="0"/>
            </a:endParaRPr>
          </a:p>
        </p:txBody>
      </p:sp>
      <p:sp>
        <p:nvSpPr>
          <p:cNvPr id="90116" name="Rectangle 2"/>
          <p:cNvSpPr>
            <a:spLocks noGrp="1" noRot="1" noChangeAspect="1" noChangeArrowheads="1" noTextEdit="1"/>
          </p:cNvSpPr>
          <p:nvPr>
            <p:ph type="sldImg"/>
          </p:nvPr>
        </p:nvSpPr>
        <p:spPr>
          <a:xfrm>
            <a:off x="1143000" y="534988"/>
            <a:ext cx="4572000" cy="3429000"/>
          </a:xfrm>
          <a:ln/>
        </p:spPr>
      </p:sp>
      <p:sp>
        <p:nvSpPr>
          <p:cNvPr id="90117" name="Rectangle 3"/>
          <p:cNvSpPr>
            <a:spLocks noGrp="1" noChangeArrowheads="1"/>
          </p:cNvSpPr>
          <p:nvPr>
            <p:ph type="body" idx="1"/>
          </p:nvPr>
        </p:nvSpPr>
        <p:spPr>
          <a:xfrm>
            <a:off x="685800" y="4248150"/>
            <a:ext cx="5486400" cy="4210050"/>
          </a:xfrm>
          <a:noFill/>
          <a:ln/>
        </p:spPr>
        <p:txBody>
          <a:bodyPr/>
          <a:lstStyle/>
          <a:p>
            <a:pPr eaLnBrk="1" hangingPunct="1"/>
            <a:r>
              <a:rPr lang="en-US" smtClean="0"/>
              <a:t>Much of what Robert Kennedy said about GDP is correct.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533FD99B-E34A-4999-B1BD-C25E2B4D2E41}" type="slidenum">
              <a:rPr lang="en-US" smtClean="0"/>
              <a:pPr/>
              <a:t>59</a:t>
            </a:fld>
            <a:endParaRPr lang="en-US" smtClean="0"/>
          </a:p>
        </p:txBody>
      </p:sp>
      <p:sp>
        <p:nvSpPr>
          <p:cNvPr id="9113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6E31670-19C8-4C73-9525-847DF105B8AB}" type="slidenum">
              <a:rPr lang="en-US" sz="1200">
                <a:cs typeface="Arial" charset="0"/>
              </a:rPr>
              <a:pPr algn="r"/>
              <a:t>59</a:t>
            </a:fld>
            <a:endParaRPr lang="en-US" sz="1200">
              <a:cs typeface="Arial" charset="0"/>
            </a:endParaRPr>
          </a:p>
        </p:txBody>
      </p:sp>
      <p:sp>
        <p:nvSpPr>
          <p:cNvPr id="91140" name="Rectangle 2"/>
          <p:cNvSpPr>
            <a:spLocks noGrp="1" noRot="1" noChangeAspect="1" noChangeArrowheads="1" noTextEdit="1"/>
          </p:cNvSpPr>
          <p:nvPr>
            <p:ph type="sldImg"/>
          </p:nvPr>
        </p:nvSpPr>
        <p:spPr>
          <a:xfrm>
            <a:off x="1143000" y="534988"/>
            <a:ext cx="4572000" cy="3429000"/>
          </a:xfrm>
          <a:ln/>
        </p:spPr>
      </p:sp>
      <p:sp>
        <p:nvSpPr>
          <p:cNvPr id="91141" name="Rectangle 3"/>
          <p:cNvSpPr>
            <a:spLocks noGrp="1" noChangeArrowheads="1"/>
          </p:cNvSpPr>
          <p:nvPr>
            <p:ph type="body" idx="1"/>
          </p:nvPr>
        </p:nvSpPr>
        <p:spPr>
          <a:xfrm>
            <a:off x="685800" y="4248150"/>
            <a:ext cx="5486400" cy="4210050"/>
          </a:xfrm>
          <a:noFill/>
          <a:ln/>
        </p:spPr>
        <p:txBody>
          <a:bodyPr/>
          <a:lstStyle/>
          <a:p>
            <a:pPr eaLnBrk="1" hangingPunct="1"/>
            <a:r>
              <a:rPr lang="en-US" smtClean="0"/>
              <a:t>Then why do we care about GDP?  </a:t>
            </a:r>
          </a:p>
          <a:p>
            <a:pPr eaLnBrk="1" hangingPunct="1"/>
            <a:endParaRPr lang="en-US" smtClean="0"/>
          </a:p>
          <a:p>
            <a:pPr eaLnBrk="1" hangingPunct="1"/>
            <a:r>
              <a:rPr lang="en-US" smtClean="0"/>
              <a:t>Because a large GDP does in fact help us to lead a good life.  GDP does not measure the health of our children, but nations with larger GDP can afford better health care for their children.  GDP does not measure the beauty of our poetry, but nations with larger GDP can afford to teach more of their citizens to read and enjoy poetry.  GDP does not take account of our intelligence, integrity, courage, wisdom, or devotion to country, but all of these laudable attributes are easier to foster when people are less concerned about being able to afford the material necessities of life.  </a:t>
            </a:r>
          </a:p>
          <a:p>
            <a:pPr eaLnBrk="1" hangingPunct="1"/>
            <a:endParaRPr lang="en-US" smtClean="0"/>
          </a:p>
          <a:p>
            <a:pPr eaLnBrk="1" hangingPunct="1"/>
            <a:r>
              <a:rPr lang="en-US" smtClean="0"/>
              <a:t>In short, GDP does not directly measure those things that make life worthwhile, but it does measure our ability to obtain the inputs into a worthwhile life.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5711F8E2-84D6-44D2-A8AB-648FBDB3721D}" type="slidenum">
              <a:rPr lang="en-US" smtClean="0"/>
              <a:pPr/>
              <a:t>60</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r>
              <a:rPr lang="en-US" smtClean="0"/>
              <a:t>This figure and the two that follow are from the data in Table 3 of the textbook.  </a:t>
            </a:r>
          </a:p>
          <a:p>
            <a:pPr eaLnBrk="1" hangingPunct="1"/>
            <a:endParaRPr lang="en-US" smtClean="0"/>
          </a:p>
          <a:p>
            <a:pPr eaLnBrk="1" hangingPunct="1"/>
            <a:r>
              <a:rPr lang="en-US" smtClean="0"/>
              <a:t>Real GDP per capita figures are expressed in U.S. dollars. </a:t>
            </a:r>
          </a:p>
          <a:p>
            <a:pPr eaLnBrk="1" hangingPunct="1"/>
            <a:endParaRPr lang="en-US" smtClean="0"/>
          </a:p>
          <a:p>
            <a:pPr eaLnBrk="1" hangingPunct="1"/>
            <a:r>
              <a:rPr lang="en-US" smtClean="0"/>
              <a:t>Source:  Human Development Report 2007/2008, United Nations.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5B5FA5B4-DDCA-4848-84DD-E677B96E232D}" type="slidenum">
              <a:rPr lang="en-US" smtClean="0"/>
              <a:pPr/>
              <a:t>3</a:t>
            </a:fld>
            <a:endParaRPr lang="en-US" smtClean="0"/>
          </a:p>
        </p:txBody>
      </p:sp>
      <p:sp>
        <p:nvSpPr>
          <p:cNvPr id="5632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CB0095C-248A-492E-A81C-AAA2ACC3C0A8}" type="slidenum">
              <a:rPr lang="en-US" sz="1200">
                <a:cs typeface="Arial" charset="0"/>
              </a:rPr>
              <a:pPr algn="r"/>
              <a:t>3</a:t>
            </a:fld>
            <a:endParaRPr lang="en-US" sz="1200">
              <a:cs typeface="Arial" charset="0"/>
            </a:endParaRPr>
          </a:p>
        </p:txBody>
      </p:sp>
      <p:sp>
        <p:nvSpPr>
          <p:cNvPr id="56324" name="Rectangle 2"/>
          <p:cNvSpPr>
            <a:spLocks noGrp="1" noRot="1" noChangeAspect="1" noChangeArrowheads="1" noTextEdit="1"/>
          </p:cNvSpPr>
          <p:nvPr>
            <p:ph type="sldImg"/>
          </p:nvPr>
        </p:nvSpPr>
        <p:spPr>
          <a:ln/>
        </p:spPr>
      </p:sp>
      <p:sp>
        <p:nvSpPr>
          <p:cNvPr id="56325" name="Rectangle 3"/>
          <p:cNvSpPr>
            <a:spLocks noGrp="1" noChangeArrowheads="1"/>
          </p:cNvSpPr>
          <p:nvPr>
            <p:ph type="body" idx="1"/>
          </p:nvPr>
        </p:nvSpPr>
        <p:spPr>
          <a:noFill/>
          <a:ln/>
        </p:spPr>
        <p:txBody>
          <a:bodyPr/>
          <a:lstStyle/>
          <a:p>
            <a:pPr eaLnBrk="1" hangingPunct="1"/>
            <a:r>
              <a:rPr lang="en-US" smtClean="0"/>
              <a:t>Notes:  </a:t>
            </a:r>
          </a:p>
          <a:p>
            <a:pPr eaLnBrk="1" hangingPunct="1"/>
            <a:endParaRPr lang="en-US" smtClean="0"/>
          </a:p>
          <a:p>
            <a:pPr eaLnBrk="1" hangingPunct="1"/>
            <a:r>
              <a:rPr lang="en-US" smtClean="0"/>
              <a:t>1.  The text in the first bullet point is NOT the formal textbook definition of GDP.  The formal definition is given and discussed in detail immediately after the Circular-Flow Diagram.  </a:t>
            </a:r>
          </a:p>
          <a:p>
            <a:pPr eaLnBrk="1" hangingPunct="1"/>
            <a:endParaRPr lang="en-US" smtClean="0"/>
          </a:p>
          <a:p>
            <a:pPr eaLnBrk="1" hangingPunct="1"/>
            <a:r>
              <a:rPr lang="en-US" smtClean="0"/>
              <a:t>2.  “g&amp;s” = goods and services</a:t>
            </a:r>
          </a:p>
          <a:p>
            <a:pPr eaLnBrk="1" hangingPunct="1"/>
            <a:endParaRPr lang="en-US" smtClean="0"/>
          </a:p>
          <a:p>
            <a:pPr eaLnBrk="1" hangingPunct="1"/>
            <a:r>
              <a:rPr lang="en-US" smtClean="0"/>
              <a:t>A good way to judge how well someone is doing economically is to look at his or her income.  We can judge how well a country is doing economically by looking at the total income that everyone in the economy is earning.  GDP is our measure of the economy’s total income, often called “national income.”</a:t>
            </a:r>
          </a:p>
          <a:p>
            <a:pPr eaLnBrk="1" hangingPunct="1"/>
            <a:endParaRPr lang="en-US" smtClean="0"/>
          </a:p>
          <a:p>
            <a:pPr eaLnBrk="1" hangingPunct="1"/>
            <a:r>
              <a:rPr lang="en-US" smtClean="0"/>
              <a:t>GDP also measures total expenditure on the goods and services produced in the economy, and the value of the economy’s output (production) of goods and services.  Thus, GDP is also referred to as “output.” </a:t>
            </a:r>
          </a:p>
          <a:p>
            <a:pPr eaLnBrk="1" hangingPunct="1"/>
            <a:endParaRPr lang="en-US" smtClean="0"/>
          </a:p>
          <a:p>
            <a:pPr eaLnBrk="1" hangingPunct="1"/>
            <a:r>
              <a:rPr lang="en-US" smtClean="0"/>
              <a:t>The equality of income and expenditure is an accounting identity (not, for example, an equilibrium condition):  it </a:t>
            </a:r>
            <a:r>
              <a:rPr lang="en-US" u="sng" smtClean="0"/>
              <a:t>must</a:t>
            </a:r>
            <a:r>
              <a:rPr lang="en-US" smtClean="0"/>
              <a:t> be true that income equals expenditure.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8C9A5938-0B64-4250-B67E-F0AFA5022028}" type="slidenum">
              <a:rPr lang="en-US" smtClean="0"/>
              <a:pPr/>
              <a:t>61</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r>
              <a:rPr lang="en-US" smtClean="0"/>
              <a:t>Source:  Human Development Report 2007/2008, United Nations.</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65AFA7B0-90DC-4D77-9ED4-40BA672EE2BA}" type="slidenum">
              <a:rPr lang="en-US" smtClean="0"/>
              <a:pPr/>
              <a:t>62</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r>
              <a:rPr lang="en-US" smtClean="0"/>
              <a:t>Source:  Human Development Report 2007/2008, United Nations.</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7A3F6BA-F70D-469C-A304-42B3B2F7B24F}" type="slidenum">
              <a:rPr lang="en-US">
                <a:solidFill>
                  <a:prstClr val="black"/>
                </a:solidFill>
              </a:rPr>
              <a:pPr/>
              <a:t>63</a:t>
            </a:fld>
            <a:endParaRPr lang="en-US">
              <a:solidFill>
                <a:prstClr val="black"/>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7B477D0F-4522-46B8-BB97-EC86C94BCF85}" type="slidenum">
              <a:rPr lang="en-US" smtClean="0"/>
              <a:pPr/>
              <a:t>4</a:t>
            </a:fld>
            <a:endParaRPr lang="en-US" smtClean="0"/>
          </a:p>
        </p:txBody>
      </p:sp>
      <p:sp>
        <p:nvSpPr>
          <p:cNvPr id="5734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3D40A77-F0F3-463E-B66C-DDE32F08D340}" type="slidenum">
              <a:rPr lang="en-US" sz="1200">
                <a:cs typeface="Arial" charset="0"/>
              </a:rPr>
              <a:pPr algn="r"/>
              <a:t>4</a:t>
            </a:fld>
            <a:endParaRPr lang="en-US" sz="1200">
              <a:cs typeface="Arial" charset="0"/>
            </a:endParaRPr>
          </a:p>
        </p:txBody>
      </p:sp>
      <p:sp>
        <p:nvSpPr>
          <p:cNvPr id="57348" name="Rectangle 2"/>
          <p:cNvSpPr>
            <a:spLocks noGrp="1" noRot="1" noChangeAspect="1" noChangeArrowheads="1" noTextEdit="1"/>
          </p:cNvSpPr>
          <p:nvPr>
            <p:ph type="sldImg"/>
          </p:nvPr>
        </p:nvSpPr>
        <p:spPr>
          <a:ln/>
        </p:spPr>
      </p:sp>
      <p:sp>
        <p:nvSpPr>
          <p:cNvPr id="57349" name="Rectangle 3"/>
          <p:cNvSpPr>
            <a:spLocks noGrp="1" noChangeArrowheads="1"/>
          </p:cNvSpPr>
          <p:nvPr>
            <p:ph type="body" idx="1"/>
          </p:nvPr>
        </p:nvSpPr>
        <p:spPr>
          <a:noFill/>
          <a:ln/>
        </p:spPr>
        <p:txBody>
          <a:bodyPr/>
          <a:lstStyle/>
          <a:p>
            <a:pPr eaLnBrk="1" hangingPunct="1"/>
            <a:r>
              <a:rPr lang="en-US" smtClean="0"/>
              <a:t>If your students already know the terms “factors of production” and “factor payments,” you may wish to delete the “preliminaries” from this slide.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CA8F0CCE-A067-4076-BF81-757A8EE4F6E9}" type="slidenum">
              <a:rPr lang="en-US" smtClean="0"/>
              <a:pPr/>
              <a:t>5</a:t>
            </a:fld>
            <a:endParaRPr lang="en-US" smtClean="0"/>
          </a:p>
        </p:txBody>
      </p:sp>
      <p:sp>
        <p:nvSpPr>
          <p:cNvPr id="5837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DA97F65-4549-409B-A33B-C7E642DB2F3B}" type="slidenum">
              <a:rPr lang="en-US" sz="1200">
                <a:cs typeface="Arial" charset="0"/>
              </a:rPr>
              <a:pPr algn="r"/>
              <a:t>5</a:t>
            </a:fld>
            <a:endParaRPr lang="en-US" sz="1200">
              <a:cs typeface="Arial" charset="0"/>
            </a:endParaRPr>
          </a:p>
        </p:txBody>
      </p:sp>
      <p:sp>
        <p:nvSpPr>
          <p:cNvPr id="58372" name="Rectangle 2"/>
          <p:cNvSpPr>
            <a:spLocks noGrp="1" noRot="1" noChangeAspect="1" noChangeArrowheads="1" noTextEdit="1"/>
          </p:cNvSpPr>
          <p:nvPr>
            <p:ph type="sldImg"/>
          </p:nvPr>
        </p:nvSpPr>
        <p:spPr>
          <a:ln/>
        </p:spPr>
      </p:sp>
      <p:sp>
        <p:nvSpPr>
          <p:cNvPr id="58373" name="Rectangle 3"/>
          <p:cNvSpPr>
            <a:spLocks noGrp="1" noChangeArrowheads="1"/>
          </p:cNvSpPr>
          <p:nvPr>
            <p:ph type="body" idx="1"/>
          </p:nvPr>
        </p:nvSpPr>
        <p:spPr>
          <a:noFill/>
          <a:ln/>
        </p:spPr>
        <p:txBody>
          <a:bodyPr/>
          <a:lstStyle/>
          <a:p>
            <a:pPr eaLnBrk="1" hangingPunct="1"/>
            <a:r>
              <a:rPr lang="en-US" smtClean="0"/>
              <a:t>This and the following slide build the Circular-Flow Diagram piece by piece.  </a:t>
            </a:r>
          </a:p>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977BC23D-29D5-47C7-BBC1-CAA8101A1259}" type="slidenum">
              <a:rPr lang="en-US" smtClean="0"/>
              <a:pPr/>
              <a:t>6</a:t>
            </a:fld>
            <a:endParaRPr lang="en-US" smtClean="0"/>
          </a:p>
        </p:txBody>
      </p:sp>
      <p:sp>
        <p:nvSpPr>
          <p:cNvPr id="5939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4F015C0-1648-455D-8509-BF623B48A4BF}" type="slidenum">
              <a:rPr lang="en-US" sz="1200">
                <a:cs typeface="Arial" charset="0"/>
              </a:rPr>
              <a:pPr algn="r"/>
              <a:t>6</a:t>
            </a:fld>
            <a:endParaRPr lang="en-US" sz="1200">
              <a:cs typeface="Arial" charset="0"/>
            </a:endParaRPr>
          </a:p>
        </p:txBody>
      </p:sp>
      <p:sp>
        <p:nvSpPr>
          <p:cNvPr id="59396" name="Rectangle 2"/>
          <p:cNvSpPr>
            <a:spLocks noGrp="1" noRot="1" noChangeAspect="1" noChangeArrowheads="1" noTextEdit="1"/>
          </p:cNvSpPr>
          <p:nvPr>
            <p:ph type="sldImg"/>
          </p:nvPr>
        </p:nvSpPr>
        <p:spPr>
          <a:ln/>
        </p:spPr>
      </p:sp>
      <p:sp>
        <p:nvSpPr>
          <p:cNvPr id="59397" name="Rectangle 3"/>
          <p:cNvSpPr>
            <a:spLocks noGrp="1" noChangeArrowheads="1"/>
          </p:cNvSpPr>
          <p:nvPr>
            <p:ph type="body" idx="1"/>
          </p:nvPr>
        </p:nvSpPr>
        <p:spPr>
          <a:noFill/>
          <a:ln/>
        </p:spPr>
        <p:txBody>
          <a:bodyPr/>
          <a:lstStyle/>
          <a:p>
            <a:pPr eaLnBrk="1" hangingPunct="1"/>
            <a:r>
              <a:rPr lang="en-US" smtClean="0"/>
              <a:t>In this diagram, the green arrows represent flows of income/payments.  The red arrows represent flows of goods &amp; services (including services of the factors of production in the lower half of the diagram).  </a:t>
            </a:r>
          </a:p>
          <a:p>
            <a:pPr eaLnBrk="1" hangingPunct="1"/>
            <a:endParaRPr lang="en-US" smtClean="0"/>
          </a:p>
          <a:p>
            <a:pPr eaLnBrk="1" hangingPunct="1"/>
            <a:r>
              <a:rPr lang="en-US" smtClean="0"/>
              <a:t>To keep the graph simple, we have omitted the government, financial system, and foreign sector, as discussed on the next slide. </a:t>
            </a:r>
          </a:p>
          <a:p>
            <a:pPr eaLnBrk="1" hangingPunct="1"/>
            <a:endParaRPr lang="en-US" smtClean="0"/>
          </a:p>
          <a:p>
            <a:pPr eaLnBrk="1" hangingPunct="1"/>
            <a:r>
              <a:rPr lang="en-US" b="1" i="1" smtClean="0"/>
              <a:t>Changing the animation on this slide:</a:t>
            </a:r>
          </a:p>
          <a:p>
            <a:pPr eaLnBrk="1" hangingPunct="1"/>
            <a:r>
              <a:rPr lang="en-US" smtClean="0"/>
              <a:t>If you wish, you can easily change the order in which the markets and arrows appear.  From the “Slide Show” drop-down menu, choose “Custom Animation…”  Then, a box will appear (maybe along the right-hand-side of your PowerPoint window) that allows you to modify the order in which things appear (as well as other aspects of the animation).  For further information, open PowerPoint help and search on “change the sequence of animations.”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6DB3B6CC-16C0-4CB4-9C36-66559352CC24}" type="slidenum">
              <a:rPr lang="en-US" smtClean="0"/>
              <a:pPr/>
              <a:t>7</a:t>
            </a:fld>
            <a:endParaRPr lang="en-US" smtClean="0"/>
          </a:p>
        </p:txBody>
      </p:sp>
      <p:sp>
        <p:nvSpPr>
          <p:cNvPr id="6041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8310189-666C-4935-98DA-F7C233CED945}" type="slidenum">
              <a:rPr lang="en-US" sz="1200">
                <a:cs typeface="Arial" charset="0"/>
              </a:rPr>
              <a:pPr algn="r"/>
              <a:t>7</a:t>
            </a:fld>
            <a:endParaRPr lang="en-US" sz="1200">
              <a:cs typeface="Arial" charset="0"/>
            </a:endParaRPr>
          </a:p>
        </p:txBody>
      </p:sp>
      <p:sp>
        <p:nvSpPr>
          <p:cNvPr id="60420" name="Rectangle 2"/>
          <p:cNvSpPr>
            <a:spLocks noGrp="1" noRot="1" noChangeAspect="1" noChangeArrowheads="1" noTextEdit="1"/>
          </p:cNvSpPr>
          <p:nvPr>
            <p:ph type="sldImg"/>
          </p:nvPr>
        </p:nvSpPr>
        <p:spPr>
          <a:ln/>
        </p:spPr>
      </p:sp>
      <p:sp>
        <p:nvSpPr>
          <p:cNvPr id="60421" name="Rectangle 3"/>
          <p:cNvSpPr>
            <a:spLocks noGrp="1" noChangeArrowheads="1"/>
          </p:cNvSpPr>
          <p:nvPr>
            <p:ph type="body" idx="1"/>
          </p:nvPr>
        </p:nvSpPr>
        <p:spPr>
          <a:noFill/>
          <a:ln/>
        </p:spPr>
        <p:txBody>
          <a:bodyPr/>
          <a:lstStyle/>
          <a:p>
            <a:pPr eaLnBrk="1" hangingPunct="1"/>
            <a:r>
              <a:rPr lang="en-US" smtClean="0"/>
              <a:t>In future chapters, we will study the role of each of these in greater detail.  </a:t>
            </a:r>
          </a:p>
          <a:p>
            <a:pPr eaLnBrk="1" hangingPunct="1"/>
            <a:endParaRPr lang="en-US" smtClean="0"/>
          </a:p>
          <a:p>
            <a:pPr eaLnBrk="1" hangingPunct="1"/>
            <a:r>
              <a:rPr lang="en-US" smtClean="0"/>
              <a:t>We could draw a more complicated circular flow diagram that includes the government, financial system, and foreign sector.  Including them, however, would not change the basic conclusion that GDP simultaneously measures the country’s total income, expenditure, revenue, and factor payments.  </a:t>
            </a:r>
          </a:p>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587156CE-3675-4810-AE37-76E660553E21}" type="slidenum">
              <a:rPr lang="en-US" smtClean="0"/>
              <a:pPr/>
              <a:t>8</a:t>
            </a:fld>
            <a:endParaRPr lang="en-US" smtClean="0"/>
          </a:p>
        </p:txBody>
      </p:sp>
      <p:sp>
        <p:nvSpPr>
          <p:cNvPr id="6144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6BC30C0-28D0-4EEB-9DC6-9FD606F1BF9D}" type="slidenum">
              <a:rPr lang="en-US" sz="1200">
                <a:cs typeface="Arial" charset="0"/>
              </a:rPr>
              <a:pPr algn="r"/>
              <a:t>8</a:t>
            </a:fld>
            <a:endParaRPr lang="en-US" sz="1200">
              <a:cs typeface="Arial" charset="0"/>
            </a:endParaRPr>
          </a:p>
        </p:txBody>
      </p:sp>
      <p:sp>
        <p:nvSpPr>
          <p:cNvPr id="61444" name="Rectangle 2"/>
          <p:cNvSpPr>
            <a:spLocks noGrp="1" noRot="1" noChangeAspect="1" noChangeArrowheads="1" noTextEdit="1"/>
          </p:cNvSpPr>
          <p:nvPr>
            <p:ph type="sldImg"/>
          </p:nvPr>
        </p:nvSpPr>
        <p:spPr>
          <a:ln/>
        </p:spPr>
      </p:sp>
      <p:sp>
        <p:nvSpPr>
          <p:cNvPr id="61445" name="Rectangle 3"/>
          <p:cNvSpPr>
            <a:spLocks noGrp="1" noChangeArrowheads="1"/>
          </p:cNvSpPr>
          <p:nvPr>
            <p:ph type="body" idx="1"/>
          </p:nvPr>
        </p:nvSpPr>
        <p:spPr>
          <a:noFill/>
          <a:ln/>
        </p:spPr>
        <p:txBody>
          <a:bodyPr/>
          <a:lstStyle/>
          <a:p>
            <a:pPr eaLnBrk="1" hangingPunct="1"/>
            <a:r>
              <a:rPr lang="en-US" smtClean="0"/>
              <a:t>This slide and the five that follow focus on the meaning of each part of this critically important definition.  </a:t>
            </a:r>
          </a:p>
          <a:p>
            <a:pPr eaLnBrk="1" hangingPunct="1"/>
            <a:endParaRPr lang="en-US" smtClean="0"/>
          </a:p>
          <a:p>
            <a:pPr eaLnBrk="1" hangingPunct="1"/>
            <a:r>
              <a:rPr lang="en-US" smtClean="0"/>
              <a:t>Note that transactions occurring in the so-called “underground economy” are also omitted from the official measure of GDP.  In the textbook, near the end of this chapter, an “In the News” box contains an excellent article on the underground economy.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FFF2CD"/>
        </a:solidFill>
        <a:effectLst/>
      </p:bgPr>
    </p:bg>
    <p:spTree>
      <p:nvGrpSpPr>
        <p:cNvPr id="1" name=""/>
        <p:cNvGrpSpPr/>
        <p:nvPr/>
      </p:nvGrpSpPr>
      <p:grpSpPr>
        <a:xfrm>
          <a:off x="0" y="0"/>
          <a:ext cx="0" cy="0"/>
          <a:chOff x="0" y="0"/>
          <a:chExt cx="0" cy="0"/>
        </a:xfrm>
      </p:grpSpPr>
      <p:sp>
        <p:nvSpPr>
          <p:cNvPr id="6" name="TextBox 5"/>
          <p:cNvSpPr txBox="1"/>
          <p:nvPr userDrawn="1"/>
        </p:nvSpPr>
        <p:spPr>
          <a:xfrm>
            <a:off x="152400" y="4137835"/>
            <a:ext cx="6858000" cy="1502976"/>
          </a:xfrm>
          <a:prstGeom prst="rect">
            <a:avLst/>
          </a:prstGeom>
          <a:noFill/>
        </p:spPr>
        <p:txBody>
          <a:bodyPr wrap="square" rtlCol="0">
            <a:spAutoFit/>
          </a:bodyPr>
          <a:lstStyle/>
          <a:p>
            <a:pPr>
              <a:lnSpc>
                <a:spcPts val="5500"/>
              </a:lnSpc>
            </a:pPr>
            <a:r>
              <a:rPr lang="en-US" sz="4800" dirty="0" smtClean="0">
                <a:solidFill>
                  <a:prstClr val="black"/>
                </a:solidFill>
                <a:latin typeface="Times New Roman" pitchFamily="18" charset="0"/>
                <a:cs typeface="Times New Roman" pitchFamily="18" charset="0"/>
              </a:rPr>
              <a:t>Measuring a Nation’s Income</a:t>
            </a:r>
            <a:endParaRPr lang="en-US" sz="4800" dirty="0">
              <a:solidFill>
                <a:prstClr val="black"/>
              </a:solidFill>
              <a:latin typeface="Times New Roman" pitchFamily="18" charset="0"/>
              <a:cs typeface="Times New Roman" pitchFamily="18" charset="0"/>
            </a:endParaRPr>
          </a:p>
        </p:txBody>
      </p:sp>
      <p:sp>
        <p:nvSpPr>
          <p:cNvPr id="7" name="TextBox 12"/>
          <p:cNvSpPr txBox="1">
            <a:spLocks noChangeArrowheads="1"/>
          </p:cNvSpPr>
          <p:nvPr userDrawn="1"/>
        </p:nvSpPr>
        <p:spPr bwMode="auto">
          <a:xfrm>
            <a:off x="6705600" y="5181600"/>
            <a:ext cx="2286000" cy="1569660"/>
          </a:xfrm>
          <a:prstGeom prst="rect">
            <a:avLst/>
          </a:prstGeom>
          <a:noFill/>
          <a:ln w="9525">
            <a:noFill/>
            <a:miter lim="800000"/>
            <a:headEnd/>
            <a:tailEnd/>
          </a:ln>
        </p:spPr>
        <p:txBody>
          <a:bodyPr wrap="square">
            <a:spAutoFit/>
          </a:bodyPr>
          <a:lstStyle/>
          <a:p>
            <a:pPr algn="r"/>
            <a:r>
              <a:rPr lang="en-US" sz="2400" b="1" i="1" dirty="0">
                <a:solidFill>
                  <a:srgbClr val="996633"/>
                </a:solidFill>
                <a:latin typeface="Garamond" pitchFamily="18" charset="0"/>
                <a:ea typeface="Arial Unicode MS" pitchFamily="34" charset="-128"/>
                <a:cs typeface="Times New Roman" pitchFamily="18" charset="0"/>
              </a:rPr>
              <a:t>Premium PowerPoint </a:t>
            </a:r>
            <a:r>
              <a:rPr lang="en-US" sz="2400" b="1" i="1" dirty="0" smtClean="0">
                <a:solidFill>
                  <a:srgbClr val="996633"/>
                </a:solidFill>
                <a:latin typeface="Garamond" pitchFamily="18" charset="0"/>
                <a:ea typeface="Arial Unicode MS" pitchFamily="34" charset="-128"/>
                <a:cs typeface="Times New Roman" pitchFamily="18" charset="0"/>
              </a:rPr>
              <a:t/>
            </a:r>
            <a:br>
              <a:rPr lang="en-US" sz="2400" b="1" i="1" dirty="0" smtClean="0">
                <a:solidFill>
                  <a:srgbClr val="996633"/>
                </a:solidFill>
                <a:latin typeface="Garamond" pitchFamily="18" charset="0"/>
                <a:ea typeface="Arial Unicode MS" pitchFamily="34" charset="-128"/>
                <a:cs typeface="Times New Roman" pitchFamily="18" charset="0"/>
              </a:rPr>
            </a:br>
            <a:r>
              <a:rPr lang="en-US" sz="2400" b="1" i="1" dirty="0" smtClean="0">
                <a:solidFill>
                  <a:srgbClr val="996633"/>
                </a:solidFill>
                <a:latin typeface="Garamond" pitchFamily="18" charset="0"/>
                <a:ea typeface="Arial Unicode MS" pitchFamily="34" charset="-128"/>
                <a:cs typeface="Times New Roman" pitchFamily="18" charset="0"/>
              </a:rPr>
              <a:t>Slides by </a:t>
            </a:r>
            <a:br>
              <a:rPr lang="en-US" sz="2400" b="1" i="1" dirty="0" smtClean="0">
                <a:solidFill>
                  <a:srgbClr val="996633"/>
                </a:solidFill>
                <a:latin typeface="Garamond" pitchFamily="18" charset="0"/>
                <a:ea typeface="Arial Unicode MS" pitchFamily="34" charset="-128"/>
                <a:cs typeface="Times New Roman" pitchFamily="18" charset="0"/>
              </a:rPr>
            </a:br>
            <a:r>
              <a:rPr lang="en-US" sz="2400" b="1" i="1" dirty="0" smtClean="0">
                <a:solidFill>
                  <a:srgbClr val="996633"/>
                </a:solidFill>
                <a:latin typeface="Garamond" pitchFamily="18" charset="0"/>
                <a:ea typeface="Arial Unicode MS" pitchFamily="34" charset="-128"/>
                <a:cs typeface="Times New Roman" pitchFamily="18" charset="0"/>
              </a:rPr>
              <a:t>Ron </a:t>
            </a:r>
            <a:r>
              <a:rPr lang="en-US" sz="2400" b="1" i="1" dirty="0" err="1">
                <a:solidFill>
                  <a:srgbClr val="996633"/>
                </a:solidFill>
                <a:latin typeface="Garamond" pitchFamily="18" charset="0"/>
                <a:ea typeface="Arial Unicode MS" pitchFamily="34" charset="-128"/>
                <a:cs typeface="Times New Roman" pitchFamily="18" charset="0"/>
              </a:rPr>
              <a:t>Cronovich</a:t>
            </a:r>
            <a:endParaRPr lang="en-US" sz="2400" b="1" i="1" dirty="0">
              <a:solidFill>
                <a:srgbClr val="996633"/>
              </a:solidFill>
              <a:latin typeface="Garamond" pitchFamily="18" charset="0"/>
              <a:ea typeface="Arial Unicode MS" pitchFamily="34" charset="-128"/>
              <a:cs typeface="Times New Roman" pitchFamily="18" charset="0"/>
            </a:endParaRPr>
          </a:p>
        </p:txBody>
      </p:sp>
      <p:sp>
        <p:nvSpPr>
          <p:cNvPr id="4" name="TextBox 3"/>
          <p:cNvSpPr txBox="1"/>
          <p:nvPr userDrawn="1"/>
        </p:nvSpPr>
        <p:spPr>
          <a:xfrm>
            <a:off x="-10633" y="6500422"/>
            <a:ext cx="5649433" cy="338554"/>
          </a:xfrm>
          <a:prstGeom prst="rect">
            <a:avLst/>
          </a:prstGeom>
          <a:noFill/>
        </p:spPr>
        <p:txBody>
          <a:bodyPr wrap="square" rtlCol="0">
            <a:spAutoFit/>
          </a:bodyPr>
          <a:lstStyle/>
          <a:p>
            <a:r>
              <a:rPr lang="en-US" sz="800" b="0" i="1" dirty="0" smtClean="0">
                <a:solidFill>
                  <a:srgbClr val="777777"/>
                </a:solidFill>
                <a:latin typeface="Times New Roman" pitchFamily="18" charset="0"/>
                <a:cs typeface="Times New Roman" pitchFamily="18" charset="0"/>
              </a:rPr>
              <a:t>© 2012 </a:t>
            </a:r>
            <a:r>
              <a:rPr lang="en-US" sz="800" b="0" i="1" dirty="0" err="1" smtClean="0">
                <a:solidFill>
                  <a:srgbClr val="777777"/>
                </a:solidFill>
                <a:latin typeface="Times New Roman" pitchFamily="18" charset="0"/>
                <a:cs typeface="Times New Roman" pitchFamily="18" charset="0"/>
              </a:rPr>
              <a:t>Cengage</a:t>
            </a:r>
            <a:r>
              <a:rPr lang="en-US" sz="800" b="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rmAutofit/>
          </a:bodyPr>
          <a:lstStyle>
            <a:lvl1pPr algn="l">
              <a:defRPr sz="3400" b="1">
                <a:solidFill>
                  <a:srgbClr val="006699"/>
                </a:solidFill>
                <a:latin typeface="Tahoma" pitchFamily="34" charset="0"/>
                <a:ea typeface="Tahoma"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979581"/>
          </a:xfrm>
        </p:spPr>
        <p:txBody>
          <a:bodyPr/>
          <a:lstStyle>
            <a:lvl1pPr>
              <a:lnSpc>
                <a:spcPct val="105000"/>
              </a:lnSpc>
              <a:spcBef>
                <a:spcPts val="1200"/>
              </a:spcBef>
              <a:buClr>
                <a:srgbClr val="A3C167"/>
              </a:buClr>
              <a:buFont typeface="Wingdings" pitchFamily="2" charset="2"/>
              <a:buChar char="§"/>
              <a:defRPr sz="2800">
                <a:latin typeface="Arial" pitchFamily="34" charset="0"/>
                <a:cs typeface="Arial" pitchFamily="34" charset="0"/>
              </a:defRPr>
            </a:lvl1pPr>
            <a:lvl2pPr>
              <a:lnSpc>
                <a:spcPct val="105000"/>
              </a:lnSpc>
              <a:spcBef>
                <a:spcPts val="300"/>
              </a:spcBef>
              <a:buClr>
                <a:srgbClr val="CC9900"/>
              </a:buClr>
              <a:buFont typeface="Wingdings" pitchFamily="2" charset="2"/>
              <a:buChar char="§"/>
              <a:defRPr sz="2700">
                <a:latin typeface="Arial" pitchFamily="34" charset="0"/>
                <a:cs typeface="Arial" pitchFamily="34" charset="0"/>
              </a:defRPr>
            </a:lvl2pPr>
            <a:lvl3pPr>
              <a:lnSpc>
                <a:spcPct val="105000"/>
              </a:lnSpc>
              <a:spcBef>
                <a:spcPts val="300"/>
              </a:spcBef>
              <a:buClr>
                <a:schemeClr val="accent4">
                  <a:lumMod val="60000"/>
                  <a:lumOff val="40000"/>
                </a:schemeClr>
              </a:buClr>
              <a:buFont typeface="Wingdings" pitchFamily="2" charset="2"/>
              <a:buChar char="§"/>
              <a:defRPr sz="2400">
                <a:latin typeface="Arial" pitchFamily="34" charset="0"/>
                <a:cs typeface="Arial" pitchFamily="34" charset="0"/>
              </a:defRPr>
            </a:lvl3pPr>
            <a:lvl4pPr>
              <a:lnSpc>
                <a:spcPct val="105000"/>
              </a:lnSpc>
              <a:spcBef>
                <a:spcPts val="300"/>
              </a:spcBef>
              <a:defRPr>
                <a:latin typeface="Arial" pitchFamily="34" charset="0"/>
                <a:cs typeface="Arial" pitchFamily="34" charset="0"/>
              </a:defRPr>
            </a:lvl4pPr>
            <a:lvl5pPr>
              <a:lnSpc>
                <a:spcPct val="105000"/>
              </a:lnSpc>
              <a:spcBef>
                <a:spcPts val="300"/>
              </a:spcBef>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Box 6"/>
          <p:cNvSpPr txBox="1"/>
          <p:nvPr userDrawn="1"/>
        </p:nvSpPr>
        <p:spPr>
          <a:xfrm>
            <a:off x="7543800" y="6324600"/>
            <a:ext cx="1143000" cy="353943"/>
          </a:xfrm>
          <a:prstGeom prst="rect">
            <a:avLst/>
          </a:prstGeom>
          <a:noFill/>
        </p:spPr>
        <p:txBody>
          <a:bodyPr wrap="square" rtlCol="0">
            <a:spAutoFit/>
          </a:bodyPr>
          <a:lstStyle/>
          <a:p>
            <a:pPr algn="r"/>
            <a:fld id="{756EF793-6576-47D7-8D74-034072F16359}" type="slidenum">
              <a:rPr lang="en-US" sz="1700" i="0" smtClean="0">
                <a:solidFill>
                  <a:srgbClr val="B2B2B2"/>
                </a:solidFill>
                <a:latin typeface="Times New Roman" pitchFamily="18" charset="0"/>
                <a:ea typeface="Verdana" pitchFamily="34" charset="0"/>
                <a:cs typeface="Times New Roman" pitchFamily="18" charset="0"/>
              </a:rPr>
              <a:pPr algn="r"/>
              <a:t>‹#›</a:t>
            </a:fld>
            <a:endParaRPr lang="en-US" sz="1700" i="0" dirty="0">
              <a:solidFill>
                <a:srgbClr val="B2B2B2"/>
              </a:solidFill>
              <a:latin typeface="Times New Roman" pitchFamily="18" charset="0"/>
              <a:ea typeface="Verdana"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tmplLst>
          <p:tmpl lvl="1">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MEASURING A NATION’S INCOME</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6424C04-881C-440B-BCDD-BAE2035EE36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7543800" y="6324600"/>
            <a:ext cx="1143000" cy="353943"/>
          </a:xfrm>
          <a:prstGeom prst="rect">
            <a:avLst/>
          </a:prstGeom>
          <a:noFill/>
        </p:spPr>
        <p:txBody>
          <a:bodyPr wrap="square" rtlCol="0">
            <a:spAutoFit/>
          </a:bodyPr>
          <a:lstStyle/>
          <a:p>
            <a:pPr algn="r"/>
            <a:fld id="{756EF793-6576-47D7-8D74-034072F16359}" type="slidenum">
              <a:rPr lang="en-US" sz="1700" i="0" smtClean="0">
                <a:solidFill>
                  <a:srgbClr val="B2B2B2"/>
                </a:solidFill>
                <a:latin typeface="Times New Roman" pitchFamily="18" charset="0"/>
                <a:ea typeface="Verdana" pitchFamily="34" charset="0"/>
                <a:cs typeface="Times New Roman" pitchFamily="18" charset="0"/>
              </a:rPr>
              <a:pPr algn="r"/>
              <a:t>‹#›</a:t>
            </a:fld>
            <a:endParaRPr lang="en-US" sz="1700" i="0" dirty="0">
              <a:solidFill>
                <a:srgbClr val="B2B2B2"/>
              </a:solidFill>
              <a:latin typeface="Times New Roman" pitchFamily="18" charset="0"/>
              <a:ea typeface="Verdana" pitchFamily="34"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6"/>
          <p:cNvSpPr>
            <a:spLocks noGrp="1" noChangeArrowheads="1"/>
          </p:cNvSpPr>
          <p:nvPr>
            <p:ph type="sldNum" sz="quarter" idx="11"/>
          </p:nvPr>
        </p:nvSpPr>
        <p:spPr>
          <a:xfrm>
            <a:off x="8302625" y="6375400"/>
            <a:ext cx="684213" cy="368300"/>
          </a:xfrm>
          <a:prstGeom prst="rect">
            <a:avLst/>
          </a:prstGeom>
          <a:ln/>
        </p:spPr>
        <p:txBody>
          <a:bodyPr/>
          <a:lstStyle>
            <a:lvl1pPr>
              <a:defRPr/>
            </a:lvl1pPr>
          </a:lstStyle>
          <a:p>
            <a:pPr>
              <a:defRPr/>
            </a:pPr>
            <a:fld id="{E8F0EFC2-49C0-4776-8C71-847025C60BA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252413"/>
            <a:ext cx="8410575" cy="68103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73063" y="1008063"/>
            <a:ext cx="4079875" cy="5118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5338" y="1008063"/>
            <a:ext cx="4081462" cy="5118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285750" y="6392863"/>
            <a:ext cx="7335838" cy="366712"/>
          </a:xfrm>
          <a:prstGeom prst="rect">
            <a:avLst/>
          </a:prstGeom>
        </p:spPr>
        <p:txBody>
          <a:bodyPr/>
          <a:lstStyle>
            <a:lvl1pPr>
              <a:defRPr/>
            </a:lvl1pPr>
          </a:lstStyle>
          <a:p>
            <a:r>
              <a:rPr lang="en-US"/>
              <a:t>MEASURING A NATION’S INCOME</a:t>
            </a:r>
          </a:p>
        </p:txBody>
      </p:sp>
      <p:sp>
        <p:nvSpPr>
          <p:cNvPr id="6" name="Slide Number Placeholder 5"/>
          <p:cNvSpPr>
            <a:spLocks noGrp="1"/>
          </p:cNvSpPr>
          <p:nvPr>
            <p:ph type="sldNum" sz="quarter" idx="11"/>
          </p:nvPr>
        </p:nvSpPr>
        <p:spPr>
          <a:xfrm>
            <a:off x="8302625" y="6375400"/>
            <a:ext cx="684213" cy="368300"/>
          </a:xfrm>
          <a:prstGeom prst="rect">
            <a:avLst/>
          </a:prstGeom>
        </p:spPr>
        <p:txBody>
          <a:bodyPr/>
          <a:lstStyle>
            <a:lvl1pPr>
              <a:defRPr/>
            </a:lvl1pPr>
          </a:lstStyle>
          <a:p>
            <a:fld id="{F24477D8-C025-4A54-B982-D21CBEA0B318}" type="slidenum">
              <a:rPr lang="en-US"/>
              <a:pPr/>
              <a:t>‹#›</a:t>
            </a:fld>
            <a:endParaRPr lang="en-US"/>
          </a:p>
        </p:txBody>
      </p:sp>
    </p:spTree>
    <p:extLst>
      <p:ext uri="{BB962C8B-B14F-4D97-AF65-F5344CB8AC3E}">
        <p14:creationId xmlns:p14="http://schemas.microsoft.com/office/powerpoint/2010/main" val="3572714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252413"/>
            <a:ext cx="8410575" cy="68103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73063" y="1008063"/>
            <a:ext cx="4079875" cy="5118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05338" y="1008063"/>
            <a:ext cx="4081462" cy="2482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05338" y="3643313"/>
            <a:ext cx="4081462" cy="2482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285750" y="6392863"/>
            <a:ext cx="7335838" cy="366712"/>
          </a:xfrm>
          <a:prstGeom prst="rect">
            <a:avLst/>
          </a:prstGeom>
        </p:spPr>
        <p:txBody>
          <a:bodyPr/>
          <a:lstStyle>
            <a:lvl1pPr>
              <a:defRPr/>
            </a:lvl1pPr>
          </a:lstStyle>
          <a:p>
            <a:r>
              <a:rPr lang="en-US"/>
              <a:t>MEASURING A NATION’S INCOME</a:t>
            </a:r>
          </a:p>
        </p:txBody>
      </p:sp>
      <p:sp>
        <p:nvSpPr>
          <p:cNvPr id="7" name="Slide Number Placeholder 6"/>
          <p:cNvSpPr>
            <a:spLocks noGrp="1"/>
          </p:cNvSpPr>
          <p:nvPr>
            <p:ph type="sldNum" sz="quarter" idx="11"/>
          </p:nvPr>
        </p:nvSpPr>
        <p:spPr>
          <a:xfrm>
            <a:off x="8302625" y="6375400"/>
            <a:ext cx="684213" cy="368300"/>
          </a:xfrm>
          <a:prstGeom prst="rect">
            <a:avLst/>
          </a:prstGeom>
        </p:spPr>
        <p:txBody>
          <a:bodyPr/>
          <a:lstStyle>
            <a:lvl1pPr>
              <a:defRPr/>
            </a:lvl1pPr>
          </a:lstStyle>
          <a:p>
            <a:fld id="{F844FC4C-E44F-4476-BA2F-5027C46FA573}" type="slidenum">
              <a:rPr lang="en-US"/>
              <a:pPr/>
              <a:t>‹#›</a:t>
            </a:fld>
            <a:endParaRPr lang="en-US"/>
          </a:p>
        </p:txBody>
      </p:sp>
    </p:spTree>
    <p:extLst>
      <p:ext uri="{BB962C8B-B14F-4D97-AF65-F5344CB8AC3E}">
        <p14:creationId xmlns:p14="http://schemas.microsoft.com/office/powerpoint/2010/main" val="1571894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8229600" cy="914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19200"/>
            <a:ext cx="8229600" cy="49911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Box 3"/>
          <p:cNvSpPr txBox="1"/>
          <p:nvPr userDrawn="1"/>
        </p:nvSpPr>
        <p:spPr>
          <a:xfrm>
            <a:off x="-10633" y="6500422"/>
            <a:ext cx="5649433" cy="338554"/>
          </a:xfrm>
          <a:prstGeom prst="rect">
            <a:avLst/>
          </a:prstGeom>
          <a:noFill/>
        </p:spPr>
        <p:txBody>
          <a:bodyPr wrap="square" rtlCol="0">
            <a:spAutoFit/>
          </a:bodyPr>
          <a:lstStyle/>
          <a:p>
            <a:r>
              <a:rPr lang="en-US" sz="800" b="0" i="1" dirty="0" smtClean="0">
                <a:solidFill>
                  <a:srgbClr val="777777"/>
                </a:solidFill>
                <a:latin typeface="Times New Roman" pitchFamily="18" charset="0"/>
                <a:cs typeface="Times New Roman" pitchFamily="18" charset="0"/>
              </a:rPr>
              <a:t>© 2012 </a:t>
            </a:r>
            <a:r>
              <a:rPr lang="en-US" sz="800" b="0" i="1" dirty="0" err="1" smtClean="0">
                <a:solidFill>
                  <a:srgbClr val="777777"/>
                </a:solidFill>
                <a:latin typeface="Times New Roman" pitchFamily="18" charset="0"/>
                <a:cs typeface="Times New Roman" pitchFamily="18" charset="0"/>
              </a:rPr>
              <a:t>Cengage</a:t>
            </a:r>
            <a:r>
              <a:rPr lang="en-US" sz="800" b="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sp>
        <p:nvSpPr>
          <p:cNvPr id="5" name="TextBox 4"/>
          <p:cNvSpPr txBox="1"/>
          <p:nvPr userDrawn="1"/>
        </p:nvSpPr>
        <p:spPr>
          <a:xfrm>
            <a:off x="7543800" y="6324600"/>
            <a:ext cx="1143000" cy="353943"/>
          </a:xfrm>
          <a:prstGeom prst="rect">
            <a:avLst/>
          </a:prstGeom>
          <a:noFill/>
        </p:spPr>
        <p:txBody>
          <a:bodyPr wrap="square" rtlCol="0">
            <a:spAutoFit/>
          </a:bodyPr>
          <a:lstStyle/>
          <a:p>
            <a:pPr algn="r"/>
            <a:fld id="{756EF793-6576-47D7-8D74-034072F16359}" type="slidenum">
              <a:rPr lang="en-US" sz="1700" i="0" smtClean="0">
                <a:solidFill>
                  <a:srgbClr val="B2B2B2"/>
                </a:solidFill>
                <a:latin typeface="Times New Roman" pitchFamily="18" charset="0"/>
                <a:ea typeface="Verdana" pitchFamily="34" charset="0"/>
                <a:cs typeface="Times New Roman" pitchFamily="18" charset="0"/>
              </a:rPr>
              <a:pPr algn="r"/>
              <a:t>‹#›</a:t>
            </a:fld>
            <a:endParaRPr lang="en-US" sz="1700" i="0" dirty="0">
              <a:solidFill>
                <a:srgbClr val="B2B2B2"/>
              </a:solidFill>
              <a:latin typeface="Times New Roman" pitchFamily="18" charset="0"/>
              <a:ea typeface="Verdana" pitchFamily="34" charset="0"/>
              <a:cs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 id="2147483656" r:id="rId5"/>
    <p:sldLayoutId id="2147483657" r:id="rId6"/>
    <p:sldLayoutId id="2147483658" r:id="rId7"/>
  </p:sldLayoutIdLst>
  <p:timing>
    <p:tnLst>
      <p:par>
        <p:cTn id="1" dur="indefinite" restart="never" nodeType="tmRoot"/>
      </p:par>
    </p:tnLst>
  </p:timing>
  <p:hf sldNum="0" hdr="0" ftr="0" dt="0"/>
  <p:txStyles>
    <p:titleStyle>
      <a:lvl1pPr algn="l" defTabSz="914400" rtl="0" eaLnBrk="1" latinLnBrk="0" hangingPunct="1">
        <a:spcBef>
          <a:spcPct val="0"/>
        </a:spcBef>
        <a:buNone/>
        <a:defRPr sz="3400" b="1" kern="1200">
          <a:solidFill>
            <a:srgbClr val="006699"/>
          </a:solidFill>
          <a:latin typeface="Tahoma" pitchFamily="34" charset="0"/>
          <a:ea typeface="Tahoma" pitchFamily="34" charset="0"/>
          <a:cs typeface="Tahoma" pitchFamily="34" charset="0"/>
        </a:defRPr>
      </a:lvl1pPr>
    </p:titleStyle>
    <p:bodyStyle>
      <a:lvl1pPr marL="342900" indent="-342900" algn="l" defTabSz="914400" rtl="0" eaLnBrk="1" latinLnBrk="0" hangingPunct="1">
        <a:lnSpc>
          <a:spcPct val="105000"/>
        </a:lnSpc>
        <a:spcBef>
          <a:spcPts val="1200"/>
        </a:spcBef>
        <a:buClr>
          <a:srgbClr val="A3C167"/>
        </a:buClr>
        <a:buFont typeface="Wingdings" pitchFamily="2" charset="2"/>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lnSpc>
          <a:spcPct val="105000"/>
        </a:lnSpc>
        <a:spcBef>
          <a:spcPts val="300"/>
        </a:spcBef>
        <a:buClr>
          <a:srgbClr val="CC9900"/>
        </a:buClr>
        <a:buFont typeface="Wingdings" pitchFamily="2" charset="2"/>
        <a:buChar char="§"/>
        <a:defRPr sz="2700" kern="1200">
          <a:solidFill>
            <a:schemeClr val="tx1"/>
          </a:solidFill>
          <a:latin typeface="Arial" pitchFamily="34" charset="0"/>
          <a:ea typeface="+mn-ea"/>
          <a:cs typeface="Arial" pitchFamily="34" charset="0"/>
        </a:defRPr>
      </a:lvl2pPr>
      <a:lvl3pPr marL="1143000" indent="-228600" algn="l" defTabSz="914400" rtl="0" eaLnBrk="1" latinLnBrk="0" hangingPunct="1">
        <a:lnSpc>
          <a:spcPct val="105000"/>
        </a:lnSpc>
        <a:spcBef>
          <a:spcPts val="300"/>
        </a:spcBef>
        <a:buClr>
          <a:schemeClr val="accent4">
            <a:lumMod val="60000"/>
            <a:lumOff val="40000"/>
          </a:schemeClr>
        </a:buClr>
        <a:buFont typeface="Wingdings" pitchFamily="2" charset="2"/>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lnSpc>
          <a:spcPct val="105000"/>
        </a:lnSpc>
        <a:spcBef>
          <a:spcPts val="3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lnSpc>
          <a:spcPct val="105000"/>
        </a:lnSpc>
        <a:spcBef>
          <a:spcPts val="3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1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1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1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1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36.xml.rels><?xml version="1.0" encoding="UTF-8" standalone="yes"?>
<Relationships xmlns="http://schemas.openxmlformats.org/package/2006/relationships"><Relationship Id="rId3" Type="http://schemas.openxmlformats.org/officeDocument/2006/relationships/hyperlink" Target="http://www.medalspercapita.com/" TargetMode="External"/><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0.wmf"/><Relationship Id="rId2" Type="http://schemas.openxmlformats.org/officeDocument/2006/relationships/tags" Target="../tags/tag15.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9.wmf"/><Relationship Id="rId4" Type="http://schemas.openxmlformats.org/officeDocument/2006/relationships/oleObject" Target="../embeddings/oleObject1.bin"/></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2CD"/>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
          </a:xfrm>
          <a:prstGeom prst="rect">
            <a:avLst/>
          </a:prstGeom>
          <a:solidFill>
            <a:srgbClr val="6E0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152400" y="75747"/>
            <a:ext cx="8839200" cy="553998"/>
          </a:xfrm>
          <a:prstGeom prst="rect">
            <a:avLst/>
          </a:prstGeom>
          <a:noFill/>
        </p:spPr>
        <p:txBody>
          <a:bodyPr wrap="square" rtlCol="0">
            <a:spAutoFit/>
          </a:bodyPr>
          <a:lstStyle/>
          <a:p>
            <a:r>
              <a:rPr lang="en-US" sz="300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N. Gregory </a:t>
            </a:r>
            <a:r>
              <a:rPr lang="en-US" sz="3000" dirty="0" err="1">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Mankiw</a:t>
            </a:r>
            <a:endParaRPr lang="en-US" sz="300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4" name="Picture 2"/>
          <p:cNvPicPr>
            <a:picLocks noChangeAspect="1" noChangeArrowheads="1"/>
          </p:cNvPicPr>
          <p:nvPr/>
        </p:nvPicPr>
        <p:blipFill>
          <a:blip r:embed="rId3" cstate="print">
            <a:lum bright="8000" contrast="-10000"/>
          </a:blip>
          <a:srcRect l="8980" t="18131" r="48163" b="12406"/>
          <a:stretch>
            <a:fillRect/>
          </a:stretch>
        </p:blipFill>
        <p:spPr bwMode="auto">
          <a:xfrm>
            <a:off x="6324600" y="228600"/>
            <a:ext cx="2590800" cy="3591966"/>
          </a:xfrm>
          <a:prstGeom prst="rect">
            <a:avLst/>
          </a:prstGeom>
          <a:noFill/>
          <a:ln w="9525">
            <a:noFill/>
            <a:miter lim="800000"/>
            <a:headEnd/>
            <a:tailEnd/>
          </a:ln>
          <a:effectLst>
            <a:outerShdw blurRad="25400" dist="76200" dir="2700000" algn="tl" rotWithShape="0">
              <a:prstClr val="black">
                <a:alpha val="40000"/>
              </a:prstClr>
            </a:outerShdw>
          </a:effectLst>
        </p:spPr>
      </p:pic>
      <p:grpSp>
        <p:nvGrpSpPr>
          <p:cNvPr id="2" name="Group 12"/>
          <p:cNvGrpSpPr/>
          <p:nvPr/>
        </p:nvGrpSpPr>
        <p:grpSpPr>
          <a:xfrm>
            <a:off x="128650" y="1038100"/>
            <a:ext cx="6707187" cy="1552700"/>
            <a:chOff x="304800" y="1985004"/>
            <a:chExt cx="6707187" cy="1552700"/>
          </a:xfrm>
        </p:grpSpPr>
        <p:sp>
          <p:nvSpPr>
            <p:cNvPr id="6" name="TextBox 9"/>
            <p:cNvSpPr txBox="1">
              <a:spLocks noChangeArrowheads="1"/>
            </p:cNvSpPr>
            <p:nvPr/>
          </p:nvSpPr>
          <p:spPr bwMode="auto">
            <a:xfrm>
              <a:off x="304800" y="2137404"/>
              <a:ext cx="6707187" cy="1189038"/>
            </a:xfrm>
            <a:prstGeom prst="rect">
              <a:avLst/>
            </a:prstGeom>
            <a:noFill/>
            <a:ln w="9525">
              <a:noFill/>
              <a:miter lim="800000"/>
              <a:headEnd/>
              <a:tailEnd/>
            </a:ln>
          </p:spPr>
          <p:txBody>
            <a:bodyPr>
              <a:spAutoFit/>
            </a:bodyPr>
            <a:lstStyle/>
            <a:p>
              <a:r>
                <a:rPr lang="en-US" sz="7000" dirty="0" smtClean="0">
                  <a:solidFill>
                    <a:prstClr val="black"/>
                  </a:solidFill>
                  <a:effectLst>
                    <a:outerShdw blurRad="38100" dist="38100" dir="2700000" algn="tl">
                      <a:srgbClr val="000000">
                        <a:alpha val="43137"/>
                      </a:srgbClr>
                    </a:outerShdw>
                  </a:effectLst>
                  <a:latin typeface="Book Antiqua" pitchFamily="18" charset="0"/>
                  <a:cs typeface="Arial" charset="0"/>
                </a:rPr>
                <a:t>M</a:t>
              </a:r>
              <a:r>
                <a:rPr lang="en-US" sz="6200" dirty="0" smtClean="0">
                  <a:solidFill>
                    <a:prstClr val="black"/>
                  </a:solidFill>
                  <a:effectLst>
                    <a:outerShdw blurRad="38100" dist="38100" dir="2700000" algn="tl">
                      <a:srgbClr val="000000">
                        <a:alpha val="43137"/>
                      </a:srgbClr>
                    </a:outerShdw>
                  </a:effectLst>
                  <a:latin typeface="Book Antiqua" pitchFamily="18" charset="0"/>
                  <a:cs typeface="Arial" charset="0"/>
                </a:rPr>
                <a:t>acroeconomics</a:t>
              </a:r>
              <a:endParaRPr lang="en-US" sz="6200" dirty="0">
                <a:solidFill>
                  <a:prstClr val="black"/>
                </a:solidFill>
                <a:effectLst>
                  <a:outerShdw blurRad="38100" dist="38100" dir="2700000" algn="tl">
                    <a:srgbClr val="000000">
                      <a:alpha val="43137"/>
                    </a:srgbClr>
                  </a:outerShdw>
                </a:effectLst>
                <a:latin typeface="Book Antiqua" pitchFamily="18" charset="0"/>
                <a:cs typeface="Arial" charset="0"/>
              </a:endParaRPr>
            </a:p>
          </p:txBody>
        </p:sp>
        <p:sp>
          <p:nvSpPr>
            <p:cNvPr id="7" name="TextBox 6"/>
            <p:cNvSpPr txBox="1"/>
            <p:nvPr/>
          </p:nvSpPr>
          <p:spPr>
            <a:xfrm>
              <a:off x="1366963" y="1985004"/>
              <a:ext cx="4681537" cy="584775"/>
            </a:xfrm>
            <a:prstGeom prst="rect">
              <a:avLst/>
            </a:prstGeom>
            <a:noFill/>
          </p:spPr>
          <p:txBody>
            <a:bodyPr>
              <a:spAutoFit/>
            </a:bodyPr>
            <a:lstStyle/>
            <a:p>
              <a:pPr>
                <a:defRPr/>
              </a:pPr>
              <a:r>
                <a:rPr lang="en-US" sz="3100" dirty="0" smtClean="0">
                  <a:solidFill>
                    <a:srgbClr val="5F5F5F"/>
                  </a:solidFill>
                  <a:latin typeface="Times New Roman" pitchFamily="18" charset="0"/>
                  <a:cs typeface="Times New Roman" pitchFamily="18" charset="0"/>
                </a:rPr>
                <a:t>Brief Principles </a:t>
              </a:r>
              <a:r>
                <a:rPr lang="en-US" sz="3100" dirty="0">
                  <a:solidFill>
                    <a:srgbClr val="5F5F5F"/>
                  </a:solidFill>
                  <a:latin typeface="Times New Roman" pitchFamily="18" charset="0"/>
                  <a:cs typeface="Times New Roman" pitchFamily="18" charset="0"/>
                </a:rPr>
                <a:t>of</a:t>
              </a:r>
            </a:p>
          </p:txBody>
        </p:sp>
        <p:sp>
          <p:nvSpPr>
            <p:cNvPr id="17" name="TextBox 16"/>
            <p:cNvSpPr txBox="1"/>
            <p:nvPr/>
          </p:nvSpPr>
          <p:spPr>
            <a:xfrm>
              <a:off x="2755075" y="3076039"/>
              <a:ext cx="2667000" cy="461665"/>
            </a:xfrm>
            <a:prstGeom prst="rect">
              <a:avLst/>
            </a:prstGeom>
            <a:noFill/>
          </p:spPr>
          <p:txBody>
            <a:bodyPr wrap="square">
              <a:spAutoFit/>
            </a:bodyPr>
            <a:lstStyle/>
            <a:p>
              <a:pPr algn="r">
                <a:defRPr/>
              </a:pPr>
              <a:r>
                <a:rPr lang="en-US" sz="2400" dirty="0">
                  <a:solidFill>
                    <a:srgbClr val="969696"/>
                  </a:solidFill>
                  <a:latin typeface="Times New Roman" pitchFamily="18" charset="0"/>
                  <a:cs typeface="Times New Roman" pitchFamily="18" charset="0"/>
                </a:rPr>
                <a:t>Sixth Edition</a:t>
              </a:r>
            </a:p>
          </p:txBody>
        </p:sp>
      </p:grpSp>
      <p:grpSp>
        <p:nvGrpSpPr>
          <p:cNvPr id="9" name="Group 8"/>
          <p:cNvGrpSpPr/>
          <p:nvPr/>
        </p:nvGrpSpPr>
        <p:grpSpPr>
          <a:xfrm>
            <a:off x="-4763" y="2939901"/>
            <a:ext cx="1695451" cy="914400"/>
            <a:chOff x="-1" y="4495800"/>
            <a:chExt cx="1695451" cy="914400"/>
          </a:xfrm>
        </p:grpSpPr>
        <p:sp>
          <p:nvSpPr>
            <p:cNvPr id="10" name="TextBox 9"/>
            <p:cNvSpPr txBox="1"/>
            <p:nvPr/>
          </p:nvSpPr>
          <p:spPr>
            <a:xfrm>
              <a:off x="781050" y="4495800"/>
              <a:ext cx="914400" cy="914400"/>
            </a:xfrm>
            <a:prstGeom prst="rect">
              <a:avLst/>
            </a:prstGeom>
            <a:solidFill>
              <a:srgbClr val="4D4D4D"/>
            </a:solidFill>
          </p:spPr>
          <p:txBody>
            <a:bodyPr wrap="square" lIns="0" tIns="0" rIns="0" bIns="0" rtlCol="0" anchor="ctr">
              <a:noAutofit/>
            </a:bodyPr>
            <a:lstStyle/>
            <a:p>
              <a:pPr algn="ctr"/>
              <a:r>
                <a:rPr lang="en-US" sz="560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5</a:t>
              </a:r>
              <a:endParaRPr lang="en-US" sz="560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1" name="Picture 10"/>
            <p:cNvPicPr>
              <a:picLocks noChangeAspect="1" noChangeArrowheads="1"/>
            </p:cNvPicPr>
            <p:nvPr/>
          </p:nvPicPr>
          <p:blipFill>
            <a:blip r:embed="rId4" cstate="print">
              <a:lum bright="5000"/>
            </a:blip>
            <a:srcRect l="7649" t="59241" r="7649" b="1519"/>
            <a:stretch>
              <a:fillRect/>
            </a:stretch>
          </p:blipFill>
          <p:spPr bwMode="auto">
            <a:xfrm rot="10800000">
              <a:off x="-1" y="4495800"/>
              <a:ext cx="783741" cy="914399"/>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8302625" y="6375400"/>
            <a:ext cx="684213" cy="368300"/>
          </a:xfrm>
          <a:prstGeom prst="rect">
            <a:avLst/>
          </a:prstGeom>
        </p:spPr>
        <p:txBody>
          <a:bodyPr/>
          <a:lstStyle/>
          <a:p>
            <a:fld id="{04CFAD82-5E4F-4343-AAEE-479D060BD69C}" type="slidenum">
              <a:rPr lang="en-US"/>
              <a:pPr/>
              <a:t>9</a:t>
            </a:fld>
            <a:endParaRPr lang="en-US"/>
          </a:p>
        </p:txBody>
      </p:sp>
      <p:sp>
        <p:nvSpPr>
          <p:cNvPr id="312322" name="Rectangle 2"/>
          <p:cNvSpPr>
            <a:spLocks noGrp="1" noChangeArrowheads="1"/>
          </p:cNvSpPr>
          <p:nvPr>
            <p:ph type="title"/>
          </p:nvPr>
        </p:nvSpPr>
        <p:spPr/>
        <p:txBody>
          <a:bodyPr/>
          <a:lstStyle/>
          <a:p>
            <a:r>
              <a:rPr lang="en-US"/>
              <a:t>Example</a:t>
            </a:r>
          </a:p>
        </p:txBody>
      </p:sp>
      <p:sp>
        <p:nvSpPr>
          <p:cNvPr id="312323" name="Rectangle 3"/>
          <p:cNvSpPr>
            <a:spLocks noGrp="1" noChangeArrowheads="1"/>
          </p:cNvSpPr>
          <p:nvPr>
            <p:ph type="body" idx="1"/>
          </p:nvPr>
        </p:nvSpPr>
        <p:spPr/>
        <p:txBody>
          <a:bodyPr/>
          <a:lstStyle/>
          <a:p>
            <a:r>
              <a:rPr lang="en-US"/>
              <a:t>Suppose that there are two countries. </a:t>
            </a:r>
          </a:p>
          <a:p>
            <a:r>
              <a:rPr lang="en-US"/>
              <a:t>In a country called Microland they produce 100 apples and 2 cars.</a:t>
            </a:r>
          </a:p>
          <a:p>
            <a:r>
              <a:rPr lang="en-US"/>
              <a:t>In a country called Macroland they produce 2 apples and 100 cars.</a:t>
            </a:r>
          </a:p>
          <a:p>
            <a:r>
              <a:rPr lang="en-US"/>
              <a:t>Which country is richer/ has higher GDP?</a:t>
            </a:r>
          </a:p>
          <a:p>
            <a:r>
              <a:rPr lang="en-US"/>
              <a:t>It depends!....on prices = the market value!!!</a:t>
            </a:r>
          </a:p>
          <a:p>
            <a:pPr>
              <a:buFont typeface="Wingdings" pitchFamily="2" charset="2"/>
              <a:buNone/>
            </a:pPr>
            <a:endParaRPr lang="en-US"/>
          </a:p>
        </p:txBody>
      </p:sp>
    </p:spTree>
    <p:custDataLst>
      <p:tags r:id="rId1"/>
    </p:custDataLst>
    <p:extLst>
      <p:ext uri="{BB962C8B-B14F-4D97-AF65-F5344CB8AC3E}">
        <p14:creationId xmlns:p14="http://schemas.microsoft.com/office/powerpoint/2010/main" val="144992814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8302625" y="6375400"/>
            <a:ext cx="684213" cy="368300"/>
          </a:xfrm>
          <a:prstGeom prst="rect">
            <a:avLst/>
          </a:prstGeom>
        </p:spPr>
        <p:txBody>
          <a:bodyPr/>
          <a:lstStyle/>
          <a:p>
            <a:fld id="{962BF2B6-E76E-4A67-9DEC-F6E01E3162F6}" type="slidenum">
              <a:rPr lang="en-US"/>
              <a:pPr/>
              <a:t>10</a:t>
            </a:fld>
            <a:endParaRPr lang="en-US"/>
          </a:p>
        </p:txBody>
      </p:sp>
      <p:sp>
        <p:nvSpPr>
          <p:cNvPr id="313346" name="Rectangle 2"/>
          <p:cNvSpPr>
            <a:spLocks noGrp="1" noChangeArrowheads="1"/>
          </p:cNvSpPr>
          <p:nvPr>
            <p:ph type="title"/>
          </p:nvPr>
        </p:nvSpPr>
        <p:spPr/>
        <p:txBody>
          <a:bodyPr/>
          <a:lstStyle/>
          <a:p>
            <a:r>
              <a:rPr lang="en-US"/>
              <a:t>Example continued</a:t>
            </a:r>
          </a:p>
        </p:txBody>
      </p:sp>
      <p:sp>
        <p:nvSpPr>
          <p:cNvPr id="313347" name="Rectangle 3"/>
          <p:cNvSpPr>
            <a:spLocks noGrp="1" noChangeArrowheads="1"/>
          </p:cNvSpPr>
          <p:nvPr>
            <p:ph type="body" idx="1"/>
          </p:nvPr>
        </p:nvSpPr>
        <p:spPr/>
        <p:txBody>
          <a:bodyPr/>
          <a:lstStyle/>
          <a:p>
            <a:pPr>
              <a:buFont typeface="Wingdings" pitchFamily="2" charset="2"/>
              <a:buNone/>
            </a:pPr>
            <a:r>
              <a:rPr lang="en-US"/>
              <a:t>Suppose that an apple costs $1 while a car costs $50,000.</a:t>
            </a:r>
          </a:p>
          <a:p>
            <a:pPr>
              <a:buFont typeface="Wingdings" pitchFamily="2" charset="2"/>
              <a:buNone/>
            </a:pPr>
            <a:r>
              <a:rPr lang="en-US"/>
              <a:t>In Microland the GDP would be </a:t>
            </a:r>
          </a:p>
          <a:p>
            <a:pPr>
              <a:buFont typeface="Wingdings" pitchFamily="2" charset="2"/>
              <a:buNone/>
            </a:pPr>
            <a:r>
              <a:rPr lang="en-US"/>
              <a:t>$1 x  100 + $50,000 x 2 = $100 + $100,000 = $100,100</a:t>
            </a:r>
          </a:p>
          <a:p>
            <a:pPr>
              <a:buFont typeface="Wingdings" pitchFamily="2" charset="2"/>
              <a:buNone/>
            </a:pPr>
            <a:r>
              <a:rPr lang="en-US"/>
              <a:t>In Macroland the GDP would be</a:t>
            </a:r>
          </a:p>
          <a:p>
            <a:pPr>
              <a:buFont typeface="Wingdings" pitchFamily="2" charset="2"/>
              <a:buNone/>
            </a:pPr>
            <a:r>
              <a:rPr lang="en-US"/>
              <a:t>$1 x 2 + $50,000 x 100 = $2 + $5,000,000 = $5,000,002</a:t>
            </a:r>
          </a:p>
        </p:txBody>
      </p:sp>
    </p:spTree>
    <p:custDataLst>
      <p:tags r:id="rId1"/>
    </p:custDataLst>
    <p:extLst>
      <p:ext uri="{BB962C8B-B14F-4D97-AF65-F5344CB8AC3E}">
        <p14:creationId xmlns:p14="http://schemas.microsoft.com/office/powerpoint/2010/main" val="136695363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8302625" y="6375400"/>
            <a:ext cx="684213" cy="368300"/>
          </a:xfrm>
          <a:prstGeom prst="rect">
            <a:avLst/>
          </a:prstGeom>
        </p:spPr>
        <p:txBody>
          <a:bodyPr/>
          <a:lstStyle/>
          <a:p>
            <a:fld id="{E6B982B8-3DA3-4C43-B97B-766DD9A2EDA4}" type="slidenum">
              <a:rPr lang="en-US"/>
              <a:pPr/>
              <a:t>11</a:t>
            </a:fld>
            <a:endParaRPr lang="en-US"/>
          </a:p>
        </p:txBody>
      </p:sp>
      <p:sp>
        <p:nvSpPr>
          <p:cNvPr id="314370" name="Rectangle 2"/>
          <p:cNvSpPr>
            <a:spLocks noGrp="1" noChangeArrowheads="1"/>
          </p:cNvSpPr>
          <p:nvPr>
            <p:ph type="title"/>
          </p:nvPr>
        </p:nvSpPr>
        <p:spPr/>
        <p:txBody>
          <a:bodyPr/>
          <a:lstStyle/>
          <a:p>
            <a:r>
              <a:rPr lang="en-US"/>
              <a:t>Example continued</a:t>
            </a:r>
          </a:p>
        </p:txBody>
      </p:sp>
      <p:sp>
        <p:nvSpPr>
          <p:cNvPr id="314371" name="Rectangle 3"/>
          <p:cNvSpPr>
            <a:spLocks noGrp="1" noChangeArrowheads="1"/>
          </p:cNvSpPr>
          <p:nvPr>
            <p:ph type="body" idx="1"/>
          </p:nvPr>
        </p:nvSpPr>
        <p:spPr/>
        <p:txBody>
          <a:bodyPr/>
          <a:lstStyle/>
          <a:p>
            <a:pPr>
              <a:buFont typeface="Wingdings" pitchFamily="2" charset="2"/>
              <a:buNone/>
            </a:pPr>
            <a:r>
              <a:rPr lang="en-US"/>
              <a:t>Now suppose that an apple costs $1,000, while a car costs $20.</a:t>
            </a:r>
          </a:p>
          <a:p>
            <a:pPr>
              <a:buFont typeface="Wingdings" pitchFamily="2" charset="2"/>
              <a:buNone/>
            </a:pPr>
            <a:r>
              <a:rPr lang="en-US"/>
              <a:t>In Microland the GDP would be</a:t>
            </a:r>
          </a:p>
          <a:p>
            <a:pPr>
              <a:buFont typeface="Wingdings" pitchFamily="2" charset="2"/>
              <a:buNone/>
            </a:pPr>
            <a:r>
              <a:rPr lang="en-US"/>
              <a:t>$1,000 x 100 + $20 x 2 = $100,000 + $40 = $100,040</a:t>
            </a:r>
          </a:p>
          <a:p>
            <a:pPr>
              <a:buFont typeface="Wingdings" pitchFamily="2" charset="2"/>
              <a:buNone/>
            </a:pPr>
            <a:r>
              <a:rPr lang="en-US"/>
              <a:t>In Macroland the GDP would be</a:t>
            </a:r>
          </a:p>
          <a:p>
            <a:pPr>
              <a:buFont typeface="Wingdings" pitchFamily="2" charset="2"/>
              <a:buNone/>
            </a:pPr>
            <a:r>
              <a:rPr lang="en-US"/>
              <a:t>$1,000 x 2 + $20 x 100 = $2,000 + $2,000 =  $4,000</a:t>
            </a:r>
          </a:p>
        </p:txBody>
      </p:sp>
    </p:spTree>
    <p:custDataLst>
      <p:tags r:id="rId1"/>
    </p:custDataLst>
    <p:extLst>
      <p:ext uri="{BB962C8B-B14F-4D97-AF65-F5344CB8AC3E}">
        <p14:creationId xmlns:p14="http://schemas.microsoft.com/office/powerpoint/2010/main" val="206414427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8302625" y="6375400"/>
            <a:ext cx="684213" cy="368300"/>
          </a:xfrm>
          <a:prstGeom prst="rect">
            <a:avLst/>
          </a:prstGeom>
        </p:spPr>
        <p:txBody>
          <a:bodyPr/>
          <a:lstStyle/>
          <a:p>
            <a:fld id="{99663368-8C06-40EA-9BBB-EA333F67E670}" type="slidenum">
              <a:rPr lang="en-US"/>
              <a:pPr/>
              <a:t>12</a:t>
            </a:fld>
            <a:endParaRPr lang="en-US"/>
          </a:p>
        </p:txBody>
      </p:sp>
      <p:sp>
        <p:nvSpPr>
          <p:cNvPr id="315394" name="Rectangle 2"/>
          <p:cNvSpPr>
            <a:spLocks noGrp="1" noChangeArrowheads="1"/>
          </p:cNvSpPr>
          <p:nvPr>
            <p:ph type="title"/>
          </p:nvPr>
        </p:nvSpPr>
        <p:spPr>
          <a:xfrm>
            <a:off x="412750" y="0"/>
            <a:ext cx="8229600" cy="649288"/>
          </a:xfrm>
        </p:spPr>
        <p:txBody>
          <a:bodyPr/>
          <a:lstStyle/>
          <a:p>
            <a:r>
              <a:rPr lang="en-US" sz="3400"/>
              <a:t>The Underground Economy</a:t>
            </a:r>
          </a:p>
        </p:txBody>
      </p:sp>
      <p:pic>
        <p:nvPicPr>
          <p:cNvPr id="315395" name="Picture 3"/>
          <p:cNvPicPr>
            <a:picLocks noGrp="1" noChangeAspect="1" noChangeArrowheads="1"/>
          </p:cNvPicPr>
          <p:nvPr>
            <p:ph type="body" idx="1"/>
          </p:nvPr>
        </p:nvPicPr>
        <p:blipFill>
          <a:blip r:embed="rId3" cstate="print"/>
          <a:srcRect/>
          <a:stretch>
            <a:fillRect/>
          </a:stretch>
        </p:blipFill>
        <p:spPr>
          <a:xfrm>
            <a:off x="725488" y="1236663"/>
            <a:ext cx="7607300" cy="4659312"/>
          </a:xfrm>
          <a:noFill/>
          <a:ln/>
        </p:spPr>
      </p:pic>
    </p:spTree>
    <p:custDataLst>
      <p:tags r:id="rId1"/>
    </p:custDataLst>
    <p:extLst>
      <p:ext uri="{BB962C8B-B14F-4D97-AF65-F5344CB8AC3E}">
        <p14:creationId xmlns:p14="http://schemas.microsoft.com/office/powerpoint/2010/main" val="235718926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4294967295"/>
          </p:nvPr>
        </p:nvSpPr>
        <p:spPr>
          <a:xfrm>
            <a:off x="8302625" y="6375400"/>
            <a:ext cx="684213" cy="368300"/>
          </a:xfrm>
          <a:prstGeom prst="rect">
            <a:avLst/>
          </a:prstGeom>
        </p:spPr>
        <p:txBody>
          <a:bodyPr/>
          <a:lstStyle/>
          <a:p>
            <a:fld id="{7FEB9101-BB14-4487-BB68-32429A15E680}" type="slidenum">
              <a:rPr lang="en-US"/>
              <a:pPr/>
              <a:t>13</a:t>
            </a:fld>
            <a:endParaRPr lang="en-US"/>
          </a:p>
        </p:txBody>
      </p:sp>
      <p:pic>
        <p:nvPicPr>
          <p:cNvPr id="316418" name="Picture 2"/>
          <p:cNvPicPr>
            <a:picLocks noChangeAspect="1" noChangeArrowheads="1"/>
          </p:cNvPicPr>
          <p:nvPr/>
        </p:nvPicPr>
        <p:blipFill>
          <a:blip r:embed="rId3" cstate="print"/>
          <a:srcRect/>
          <a:stretch>
            <a:fillRect/>
          </a:stretch>
        </p:blipFill>
        <p:spPr bwMode="auto">
          <a:xfrm>
            <a:off x="0" y="576263"/>
            <a:ext cx="8934450" cy="5413375"/>
          </a:xfrm>
          <a:prstGeom prst="rect">
            <a:avLst/>
          </a:prstGeom>
          <a:noFill/>
          <a:ln w="9525">
            <a:noFill/>
            <a:miter lim="800000"/>
            <a:headEnd/>
            <a:tailEnd/>
          </a:ln>
          <a:effectLst/>
        </p:spPr>
      </p:pic>
    </p:spTree>
    <p:custDataLst>
      <p:tags r:id="rId1"/>
    </p:custDataLst>
    <p:extLst>
      <p:ext uri="{BB962C8B-B14F-4D97-AF65-F5344CB8AC3E}">
        <p14:creationId xmlns:p14="http://schemas.microsoft.com/office/powerpoint/2010/main" val="91165576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4294967295"/>
          </p:nvPr>
        </p:nvSpPr>
        <p:spPr>
          <a:xfrm>
            <a:off x="8302625" y="6375400"/>
            <a:ext cx="684213" cy="368300"/>
          </a:xfrm>
          <a:prstGeom prst="rect">
            <a:avLst/>
          </a:prstGeom>
        </p:spPr>
        <p:txBody>
          <a:bodyPr/>
          <a:lstStyle/>
          <a:p>
            <a:fld id="{E1D3037A-5BBA-401B-989E-A9CA392DF873}" type="slidenum">
              <a:rPr lang="en-US"/>
              <a:pPr/>
              <a:t>14</a:t>
            </a:fld>
            <a:endParaRPr lang="en-US"/>
          </a:p>
        </p:txBody>
      </p:sp>
      <p:pic>
        <p:nvPicPr>
          <p:cNvPr id="317442" name="Picture 2"/>
          <p:cNvPicPr>
            <a:picLocks noChangeAspect="1" noChangeArrowheads="1"/>
          </p:cNvPicPr>
          <p:nvPr/>
        </p:nvPicPr>
        <p:blipFill>
          <a:blip r:embed="rId3" cstate="print"/>
          <a:srcRect/>
          <a:stretch>
            <a:fillRect/>
          </a:stretch>
        </p:blipFill>
        <p:spPr bwMode="auto">
          <a:xfrm>
            <a:off x="193675" y="523875"/>
            <a:ext cx="8767763" cy="5375275"/>
          </a:xfrm>
          <a:prstGeom prst="rect">
            <a:avLst/>
          </a:prstGeom>
          <a:noFill/>
          <a:ln w="9525">
            <a:noFill/>
            <a:miter lim="800000"/>
            <a:headEnd/>
            <a:tailEnd/>
          </a:ln>
          <a:effectLst/>
        </p:spPr>
      </p:pic>
    </p:spTree>
    <p:custDataLst>
      <p:tags r:id="rId1"/>
    </p:custDataLst>
    <p:extLst>
      <p:ext uri="{BB962C8B-B14F-4D97-AF65-F5344CB8AC3E}">
        <p14:creationId xmlns:p14="http://schemas.microsoft.com/office/powerpoint/2010/main" val="411963376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4294967295"/>
          </p:nvPr>
        </p:nvSpPr>
        <p:spPr>
          <a:xfrm>
            <a:off x="8302625" y="6375400"/>
            <a:ext cx="684213" cy="368300"/>
          </a:xfrm>
          <a:prstGeom prst="rect">
            <a:avLst/>
          </a:prstGeom>
        </p:spPr>
        <p:txBody>
          <a:bodyPr/>
          <a:lstStyle/>
          <a:p>
            <a:fld id="{C43B95E8-01C5-45F4-B177-3647EB84E0D4}" type="slidenum">
              <a:rPr lang="en-US"/>
              <a:pPr/>
              <a:t>15</a:t>
            </a:fld>
            <a:endParaRPr lang="en-US"/>
          </a:p>
        </p:txBody>
      </p:sp>
      <p:pic>
        <p:nvPicPr>
          <p:cNvPr id="318466" name="Picture 2"/>
          <p:cNvPicPr>
            <a:picLocks noChangeAspect="1" noChangeArrowheads="1"/>
          </p:cNvPicPr>
          <p:nvPr/>
        </p:nvPicPr>
        <p:blipFill>
          <a:blip r:embed="rId3" cstate="print"/>
          <a:srcRect/>
          <a:stretch>
            <a:fillRect/>
          </a:stretch>
        </p:blipFill>
        <p:spPr bwMode="auto">
          <a:xfrm>
            <a:off x="317500" y="688975"/>
            <a:ext cx="8740775" cy="5187950"/>
          </a:xfrm>
          <a:prstGeom prst="rect">
            <a:avLst/>
          </a:prstGeom>
          <a:noFill/>
          <a:ln w="9525">
            <a:noFill/>
            <a:miter lim="800000"/>
            <a:headEnd/>
            <a:tailEnd/>
          </a:ln>
          <a:effectLst/>
        </p:spPr>
      </p:pic>
    </p:spTree>
    <p:custDataLst>
      <p:tags r:id="rId1"/>
    </p:custDataLst>
    <p:extLst>
      <p:ext uri="{BB962C8B-B14F-4D97-AF65-F5344CB8AC3E}">
        <p14:creationId xmlns:p14="http://schemas.microsoft.com/office/powerpoint/2010/main" val="303518961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4294967295"/>
          </p:nvPr>
        </p:nvSpPr>
        <p:spPr>
          <a:xfrm>
            <a:off x="8302625" y="6375400"/>
            <a:ext cx="684213" cy="368300"/>
          </a:xfrm>
          <a:prstGeom prst="rect">
            <a:avLst/>
          </a:prstGeom>
        </p:spPr>
        <p:txBody>
          <a:bodyPr/>
          <a:lstStyle/>
          <a:p>
            <a:fld id="{EF07151B-C263-4870-B1FD-FD93E46A9880}" type="slidenum">
              <a:rPr lang="en-US"/>
              <a:pPr/>
              <a:t>16</a:t>
            </a:fld>
            <a:endParaRPr lang="en-US"/>
          </a:p>
        </p:txBody>
      </p:sp>
      <p:pic>
        <p:nvPicPr>
          <p:cNvPr id="319490" name="Picture 2"/>
          <p:cNvPicPr>
            <a:picLocks noChangeAspect="1" noChangeArrowheads="1"/>
          </p:cNvPicPr>
          <p:nvPr/>
        </p:nvPicPr>
        <p:blipFill>
          <a:blip r:embed="rId3" cstate="print"/>
          <a:srcRect/>
          <a:stretch>
            <a:fillRect/>
          </a:stretch>
        </p:blipFill>
        <p:spPr bwMode="auto">
          <a:xfrm>
            <a:off x="419100" y="590550"/>
            <a:ext cx="8724900" cy="5411788"/>
          </a:xfrm>
          <a:prstGeom prst="rect">
            <a:avLst/>
          </a:prstGeom>
          <a:noFill/>
          <a:ln w="9525">
            <a:noFill/>
            <a:miter lim="800000"/>
            <a:headEnd/>
            <a:tailEnd/>
          </a:ln>
          <a:effectLst/>
        </p:spPr>
      </p:pic>
    </p:spTree>
    <p:custDataLst>
      <p:tags r:id="rId1"/>
    </p:custDataLst>
    <p:extLst>
      <p:ext uri="{BB962C8B-B14F-4D97-AF65-F5344CB8AC3E}">
        <p14:creationId xmlns:p14="http://schemas.microsoft.com/office/powerpoint/2010/main" val="93989730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4294967295"/>
          </p:nvPr>
        </p:nvSpPr>
        <p:spPr>
          <a:xfrm>
            <a:off x="8302625" y="6375400"/>
            <a:ext cx="684213" cy="368300"/>
          </a:xfrm>
          <a:prstGeom prst="rect">
            <a:avLst/>
          </a:prstGeom>
        </p:spPr>
        <p:txBody>
          <a:bodyPr/>
          <a:lstStyle/>
          <a:p>
            <a:fld id="{4C36DA9F-DADC-45B7-91F2-78C800C806BA}" type="slidenum">
              <a:rPr lang="en-US"/>
              <a:pPr/>
              <a:t>17</a:t>
            </a:fld>
            <a:endParaRPr lang="en-US"/>
          </a:p>
        </p:txBody>
      </p:sp>
      <p:pic>
        <p:nvPicPr>
          <p:cNvPr id="320514" name="Picture 2"/>
          <p:cNvPicPr>
            <a:picLocks noChangeAspect="1" noChangeArrowheads="1"/>
          </p:cNvPicPr>
          <p:nvPr/>
        </p:nvPicPr>
        <p:blipFill>
          <a:blip r:embed="rId3" cstate="print"/>
          <a:srcRect/>
          <a:stretch>
            <a:fillRect/>
          </a:stretch>
        </p:blipFill>
        <p:spPr bwMode="auto">
          <a:xfrm>
            <a:off x="0" y="503238"/>
            <a:ext cx="9144000" cy="5419725"/>
          </a:xfrm>
          <a:prstGeom prst="rect">
            <a:avLst/>
          </a:prstGeom>
          <a:noFill/>
          <a:ln w="9525">
            <a:noFill/>
            <a:miter lim="800000"/>
            <a:headEnd/>
            <a:tailEnd/>
          </a:ln>
          <a:effectLst/>
        </p:spPr>
      </p:pic>
    </p:spTree>
    <p:custDataLst>
      <p:tags r:id="rId1"/>
    </p:custDataLst>
    <p:extLst>
      <p:ext uri="{BB962C8B-B14F-4D97-AF65-F5344CB8AC3E}">
        <p14:creationId xmlns:p14="http://schemas.microsoft.com/office/powerpoint/2010/main" val="365004373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4" name="Rectangle 2"/>
          <p:cNvSpPr>
            <a:spLocks noChangeArrowheads="1"/>
          </p:cNvSpPr>
          <p:nvPr/>
        </p:nvSpPr>
        <p:spPr bwMode="auto">
          <a:xfrm>
            <a:off x="5175250" y="1006475"/>
            <a:ext cx="803275" cy="596900"/>
          </a:xfrm>
          <a:prstGeom prst="rect">
            <a:avLst/>
          </a:prstGeom>
          <a:solidFill>
            <a:srgbClr val="CCFFCC"/>
          </a:solidFill>
          <a:ln w="9525">
            <a:noFill/>
            <a:miter lim="800000"/>
            <a:headEnd/>
            <a:tailEnd/>
          </a:ln>
        </p:spPr>
        <p:txBody>
          <a:bodyPr wrap="none" anchor="ctr"/>
          <a:lstStyle/>
          <a:p>
            <a:endParaRPr lang="en-US">
              <a:cs typeface="Arial" charset="0"/>
            </a:endParaRPr>
          </a:p>
        </p:txBody>
      </p:sp>
      <p:sp>
        <p:nvSpPr>
          <p:cNvPr id="15365" name="Rectangle 3"/>
          <p:cNvSpPr>
            <a:spLocks noGrp="1" noChangeArrowheads="1"/>
          </p:cNvSpPr>
          <p:nvPr>
            <p:ph type="body" idx="4294967295"/>
          </p:nvPr>
        </p:nvSpPr>
        <p:spPr>
          <a:xfrm>
            <a:off x="933450" y="949325"/>
            <a:ext cx="7583488" cy="1878013"/>
          </a:xfrm>
          <a:noFill/>
        </p:spPr>
        <p:txBody>
          <a:bodyPr/>
          <a:lstStyle/>
          <a:p>
            <a:pPr eaLnBrk="1" hangingPunct="1">
              <a:lnSpc>
                <a:spcPct val="120000"/>
              </a:lnSpc>
              <a:buFont typeface="Wingdings" pitchFamily="2" charset="2"/>
              <a:buNone/>
            </a:pPr>
            <a:r>
              <a:rPr lang="en-US" sz="3000" smtClean="0"/>
              <a:t>…the market value of all final goods &amp; services produced within a country </a:t>
            </a:r>
            <a:br>
              <a:rPr lang="en-US" sz="3000" smtClean="0"/>
            </a:br>
            <a:r>
              <a:rPr lang="en-US" sz="3000" smtClean="0"/>
              <a:t>in a given period of time.</a:t>
            </a:r>
          </a:p>
        </p:txBody>
      </p:sp>
      <p:sp>
        <p:nvSpPr>
          <p:cNvPr id="15366" name="Rectangle 4"/>
          <p:cNvSpPr>
            <a:spLocks noGrp="1" noChangeArrowheads="1"/>
          </p:cNvSpPr>
          <p:nvPr>
            <p:ph type="title" idx="4294967295"/>
          </p:nvPr>
        </p:nvSpPr>
        <p:spPr>
          <a:xfrm>
            <a:off x="342900" y="328613"/>
            <a:ext cx="8410575" cy="549275"/>
          </a:xfrm>
        </p:spPr>
        <p:txBody>
          <a:bodyPr>
            <a:normAutofit fontScale="90000"/>
          </a:bodyPr>
          <a:lstStyle/>
          <a:p>
            <a:pPr algn="l" eaLnBrk="1" hangingPunct="1"/>
            <a:r>
              <a:rPr lang="en-US" sz="3600" smtClean="0"/>
              <a:t>Gross Domestic Product (GDP) Is…</a:t>
            </a:r>
          </a:p>
        </p:txBody>
      </p:sp>
      <p:sp>
        <p:nvSpPr>
          <p:cNvPr id="140293" name="Text Box 5"/>
          <p:cNvSpPr txBox="1">
            <a:spLocks noChangeArrowheads="1"/>
          </p:cNvSpPr>
          <p:nvPr/>
        </p:nvSpPr>
        <p:spPr bwMode="auto">
          <a:xfrm>
            <a:off x="363538" y="3092450"/>
            <a:ext cx="8369300" cy="681038"/>
          </a:xfrm>
          <a:prstGeom prst="rect">
            <a:avLst/>
          </a:prstGeom>
          <a:noFill/>
          <a:ln w="9525">
            <a:noFill/>
            <a:miter lim="800000"/>
            <a:headEnd/>
            <a:tailEnd/>
          </a:ln>
          <a:effectLst/>
        </p:spPr>
        <p:txBody>
          <a:bodyPr/>
          <a:lstStyle/>
          <a:p>
            <a:pPr>
              <a:lnSpc>
                <a:spcPct val="110000"/>
              </a:lnSpc>
              <a:spcBef>
                <a:spcPct val="25000"/>
              </a:spcBef>
              <a:defRPr/>
            </a:pPr>
            <a:r>
              <a:rPr lang="en-US" sz="2800" b="1" i="1">
                <a:solidFill>
                  <a:srgbClr val="008080"/>
                </a:solidFill>
                <a:cs typeface="Arial" charset="0"/>
              </a:rPr>
              <a:t>Final goods</a:t>
            </a:r>
            <a:r>
              <a:rPr lang="en-US" sz="2800" i="1">
                <a:solidFill>
                  <a:srgbClr val="008080"/>
                </a:solidFill>
                <a:cs typeface="Arial" charset="0"/>
              </a:rPr>
              <a:t>:</a:t>
            </a:r>
            <a:r>
              <a:rPr lang="en-US" sz="2800" b="1" i="1">
                <a:solidFill>
                  <a:srgbClr val="008080"/>
                </a:solidFill>
                <a:effectLst>
                  <a:outerShdw blurRad="38100" dist="38100" dir="2700000" algn="tl">
                    <a:srgbClr val="C0C0C0"/>
                  </a:outerShdw>
                </a:effectLst>
                <a:cs typeface="Arial" charset="0"/>
              </a:rPr>
              <a:t> </a:t>
            </a:r>
            <a:r>
              <a:rPr lang="en-US" sz="2800" i="1">
                <a:solidFill>
                  <a:srgbClr val="008080"/>
                </a:solidFill>
                <a:cs typeface="Arial" charset="0"/>
              </a:rPr>
              <a:t>intended for the end user  </a:t>
            </a:r>
          </a:p>
        </p:txBody>
      </p:sp>
      <p:sp>
        <p:nvSpPr>
          <p:cNvPr id="140294" name="Text Box 6"/>
          <p:cNvSpPr txBox="1">
            <a:spLocks noChangeArrowheads="1"/>
          </p:cNvSpPr>
          <p:nvPr/>
        </p:nvSpPr>
        <p:spPr bwMode="auto">
          <a:xfrm>
            <a:off x="357188" y="3692525"/>
            <a:ext cx="7910512" cy="2651125"/>
          </a:xfrm>
          <a:prstGeom prst="rect">
            <a:avLst/>
          </a:prstGeom>
          <a:noFill/>
          <a:ln w="9525">
            <a:noFill/>
            <a:miter lim="800000"/>
            <a:headEnd/>
            <a:tailEnd/>
          </a:ln>
        </p:spPr>
        <p:txBody>
          <a:bodyPr/>
          <a:lstStyle/>
          <a:p>
            <a:pPr>
              <a:lnSpc>
                <a:spcPct val="110000"/>
              </a:lnSpc>
              <a:spcBef>
                <a:spcPct val="30000"/>
              </a:spcBef>
            </a:pPr>
            <a:r>
              <a:rPr lang="en-US" sz="2800" b="1" i="1" dirty="0">
                <a:solidFill>
                  <a:srgbClr val="008080"/>
                </a:solidFill>
                <a:cs typeface="Arial" charset="0"/>
              </a:rPr>
              <a:t>Intermediate goods</a:t>
            </a:r>
            <a:r>
              <a:rPr lang="en-US" sz="2800" i="1" dirty="0">
                <a:solidFill>
                  <a:srgbClr val="008080"/>
                </a:solidFill>
                <a:cs typeface="Arial" charset="0"/>
              </a:rPr>
              <a:t>: used as components </a:t>
            </a:r>
            <a:br>
              <a:rPr lang="en-US" sz="2800" i="1" dirty="0">
                <a:solidFill>
                  <a:srgbClr val="008080"/>
                </a:solidFill>
                <a:cs typeface="Arial" charset="0"/>
              </a:rPr>
            </a:br>
            <a:r>
              <a:rPr lang="en-US" sz="2800" i="1" dirty="0">
                <a:solidFill>
                  <a:srgbClr val="008080"/>
                </a:solidFill>
                <a:cs typeface="Arial" charset="0"/>
              </a:rPr>
              <a:t>or ingredients in the production of other goods  </a:t>
            </a:r>
          </a:p>
          <a:p>
            <a:pPr>
              <a:lnSpc>
                <a:spcPct val="110000"/>
              </a:lnSpc>
              <a:spcBef>
                <a:spcPct val="30000"/>
              </a:spcBef>
            </a:pPr>
            <a:r>
              <a:rPr lang="en-US" sz="2800" i="1" dirty="0">
                <a:solidFill>
                  <a:srgbClr val="008080"/>
                </a:solidFill>
                <a:cs typeface="Arial" charset="0"/>
              </a:rPr>
              <a:t>GDP only includes final </a:t>
            </a:r>
            <a:r>
              <a:rPr lang="en-US" sz="2800" i="1" dirty="0" smtClean="0">
                <a:solidFill>
                  <a:srgbClr val="008080"/>
                </a:solidFill>
                <a:cs typeface="Arial" charset="0"/>
              </a:rPr>
              <a:t>goods—they </a:t>
            </a:r>
            <a:r>
              <a:rPr lang="en-US" sz="2800" i="1" dirty="0">
                <a:solidFill>
                  <a:srgbClr val="008080"/>
                </a:solidFill>
                <a:cs typeface="Arial" charset="0"/>
              </a:rPr>
              <a:t>already embody the value of the intermediate goods </a:t>
            </a:r>
            <a:br>
              <a:rPr lang="en-US" sz="2800" i="1" dirty="0">
                <a:solidFill>
                  <a:srgbClr val="008080"/>
                </a:solidFill>
                <a:cs typeface="Arial" charset="0"/>
              </a:rPr>
            </a:br>
            <a:r>
              <a:rPr lang="en-US" sz="2800" i="1" dirty="0">
                <a:solidFill>
                  <a:srgbClr val="008080"/>
                </a:solidFill>
                <a:cs typeface="Arial" charset="0"/>
              </a:rPr>
              <a:t>used in their production.</a:t>
            </a:r>
          </a:p>
        </p:txBody>
      </p:sp>
      <p:sp>
        <p:nvSpPr>
          <p:cNvPr id="15369" name="Line 8"/>
          <p:cNvSpPr>
            <a:spLocks noChangeShapeType="1"/>
          </p:cNvSpPr>
          <p:nvPr/>
        </p:nvSpPr>
        <p:spPr bwMode="auto">
          <a:xfrm>
            <a:off x="268288" y="2970213"/>
            <a:ext cx="8545512" cy="0"/>
          </a:xfrm>
          <a:prstGeom prst="line">
            <a:avLst/>
          </a:prstGeom>
          <a:noFill/>
          <a:ln w="9525">
            <a:solidFill>
              <a:schemeClr val="tx1"/>
            </a:solidFill>
            <a:round/>
            <a:headEnd/>
            <a:tailEnd/>
          </a:ln>
        </p:spPr>
        <p:txBody>
          <a:bodyP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293"/>
                                        </p:tgtEl>
                                        <p:attrNameLst>
                                          <p:attrName>style.visibility</p:attrName>
                                        </p:attrNameLst>
                                      </p:cBhvr>
                                      <p:to>
                                        <p:strVal val="visible"/>
                                      </p:to>
                                    </p:set>
                                    <p:animEffect transition="in" filter="wipe(left)">
                                      <p:cBhvr>
                                        <p:cTn id="7" dur="500"/>
                                        <p:tgtEl>
                                          <p:spTgt spid="14029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0294">
                                            <p:txEl>
                                              <p:pRg st="0" end="0"/>
                                            </p:txEl>
                                          </p:spTgt>
                                        </p:tgtEl>
                                        <p:attrNameLst>
                                          <p:attrName>style.visibility</p:attrName>
                                        </p:attrNameLst>
                                      </p:cBhvr>
                                      <p:to>
                                        <p:strVal val="visible"/>
                                      </p:to>
                                    </p:set>
                                    <p:animEffect transition="in" filter="wipe(left)">
                                      <p:cBhvr>
                                        <p:cTn id="12" dur="500"/>
                                        <p:tgtEl>
                                          <p:spTgt spid="14029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0294">
                                            <p:txEl>
                                              <p:pRg st="1" end="1"/>
                                            </p:txEl>
                                          </p:spTgt>
                                        </p:tgtEl>
                                        <p:attrNameLst>
                                          <p:attrName>style.visibility</p:attrName>
                                        </p:attrNameLst>
                                      </p:cBhvr>
                                      <p:to>
                                        <p:strVal val="visible"/>
                                      </p:to>
                                    </p:set>
                                    <p:animEffect transition="in" filter="wipe(left)">
                                      <p:cBhvr>
                                        <p:cTn id="17" dur="500"/>
                                        <p:tgtEl>
                                          <p:spTgt spid="14029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3" grpId="0" autoUpdateAnimBg="0"/>
      <p:bldP spid="140294"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CCCFF">
            <a:alpha val="5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7975"/>
            <a:ext cx="8229600" cy="914400"/>
          </a:xfrm>
        </p:spPr>
        <p:txBody>
          <a:bodyPr>
            <a:noAutofit/>
          </a:bodyPr>
          <a:lstStyle/>
          <a:p>
            <a:pPr>
              <a:lnSpc>
                <a:spcPct val="110000"/>
              </a:lnSpc>
            </a:pPr>
            <a:r>
              <a:rPr lang="en-US" sz="3100" i="1" dirty="0" smtClean="0">
                <a:solidFill>
                  <a:srgbClr val="6C45BB"/>
                </a:solidFill>
                <a:latin typeface="Arial" pitchFamily="34" charset="0"/>
                <a:cs typeface="Arial" pitchFamily="34" charset="0"/>
              </a:rPr>
              <a:t>In this chapter, </a:t>
            </a:r>
            <a:br>
              <a:rPr lang="en-US" sz="3100" i="1" dirty="0" smtClean="0">
                <a:solidFill>
                  <a:srgbClr val="6C45BB"/>
                </a:solidFill>
                <a:latin typeface="Arial" pitchFamily="34" charset="0"/>
                <a:cs typeface="Arial" pitchFamily="34" charset="0"/>
              </a:rPr>
            </a:br>
            <a:r>
              <a:rPr lang="en-US" sz="3100" i="1" dirty="0" smtClean="0">
                <a:solidFill>
                  <a:srgbClr val="6C45BB"/>
                </a:solidFill>
                <a:latin typeface="Arial" pitchFamily="34" charset="0"/>
                <a:cs typeface="Arial" pitchFamily="34" charset="0"/>
              </a:rPr>
              <a:t>look for the answers to these questions:</a:t>
            </a:r>
            <a:endParaRPr lang="en-US" sz="3100" i="1" dirty="0">
              <a:solidFill>
                <a:srgbClr val="6C45BB"/>
              </a:solidFill>
              <a:latin typeface="Arial" pitchFamily="34" charset="0"/>
              <a:cs typeface="Arial" pitchFamily="34" charset="0"/>
            </a:endParaRPr>
          </a:p>
        </p:txBody>
      </p:sp>
      <p:sp>
        <p:nvSpPr>
          <p:cNvPr id="3" name="Content Placeholder 2"/>
          <p:cNvSpPr>
            <a:spLocks noGrp="1"/>
          </p:cNvSpPr>
          <p:nvPr>
            <p:ph idx="1"/>
          </p:nvPr>
        </p:nvSpPr>
        <p:spPr>
          <a:xfrm>
            <a:off x="457200" y="1447800"/>
            <a:ext cx="8229600" cy="4750981"/>
          </a:xfrm>
        </p:spPr>
        <p:txBody>
          <a:bodyPr/>
          <a:lstStyle/>
          <a:p>
            <a:pPr marL="285750" indent="-285750">
              <a:buClr>
                <a:srgbClr val="6C45BB"/>
              </a:buClr>
              <a:buSzPct val="120000"/>
              <a:buFont typeface="Arial" pitchFamily="34" charset="0"/>
              <a:buChar char="•"/>
            </a:pPr>
            <a:r>
              <a:rPr lang="en-US" dirty="0" smtClean="0"/>
              <a:t>What is Gross Domestic Product (GDP)? </a:t>
            </a:r>
          </a:p>
          <a:p>
            <a:pPr marL="285750" indent="-285750">
              <a:buClr>
                <a:srgbClr val="6C45BB"/>
              </a:buClr>
              <a:buSzPct val="120000"/>
              <a:buFont typeface="Arial" pitchFamily="34" charset="0"/>
              <a:buChar char="•"/>
            </a:pPr>
            <a:r>
              <a:rPr lang="en-US" dirty="0" smtClean="0"/>
              <a:t>How is GDP related to a nation’s total income and spending? </a:t>
            </a:r>
          </a:p>
          <a:p>
            <a:pPr marL="285750" indent="-285750">
              <a:buClr>
                <a:srgbClr val="6C45BB"/>
              </a:buClr>
              <a:buSzPct val="120000"/>
              <a:buFont typeface="Arial" pitchFamily="34" charset="0"/>
              <a:buChar char="•"/>
            </a:pPr>
            <a:r>
              <a:rPr lang="en-US" dirty="0" smtClean="0"/>
              <a:t>What are the components of GDP?  </a:t>
            </a:r>
          </a:p>
          <a:p>
            <a:pPr marL="285750" indent="-285750">
              <a:buClr>
                <a:srgbClr val="6C45BB"/>
              </a:buClr>
              <a:buSzPct val="120000"/>
              <a:buFont typeface="Arial" pitchFamily="34" charset="0"/>
              <a:buChar char="•"/>
            </a:pPr>
            <a:r>
              <a:rPr lang="en-US" dirty="0" smtClean="0"/>
              <a:t>How is GDP corrected for inflation?</a:t>
            </a:r>
          </a:p>
          <a:p>
            <a:pPr marL="285750" indent="-285750">
              <a:buClr>
                <a:srgbClr val="6C45BB"/>
              </a:buClr>
              <a:buSzPct val="120000"/>
              <a:buFont typeface="Arial" pitchFamily="34" charset="0"/>
              <a:buChar char="•"/>
            </a:pPr>
            <a:r>
              <a:rPr lang="en-US" dirty="0" smtClean="0"/>
              <a:t>Does GDP measure society’s well-being?</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8302625" y="6375400"/>
            <a:ext cx="684213" cy="368300"/>
          </a:xfrm>
          <a:prstGeom prst="rect">
            <a:avLst/>
          </a:prstGeom>
        </p:spPr>
        <p:txBody>
          <a:bodyPr/>
          <a:lstStyle/>
          <a:p>
            <a:fld id="{E262AB60-9AEF-492A-B749-BCC52FDD7D95}" type="slidenum">
              <a:rPr lang="en-US"/>
              <a:pPr/>
              <a:t>19</a:t>
            </a:fld>
            <a:endParaRPr lang="en-US"/>
          </a:p>
        </p:txBody>
      </p:sp>
      <p:sp>
        <p:nvSpPr>
          <p:cNvPr id="321538" name="Rectangle 2"/>
          <p:cNvSpPr>
            <a:spLocks noGrp="1" noChangeArrowheads="1"/>
          </p:cNvSpPr>
          <p:nvPr>
            <p:ph type="title"/>
          </p:nvPr>
        </p:nvSpPr>
        <p:spPr/>
        <p:txBody>
          <a:bodyPr/>
          <a:lstStyle/>
          <a:p>
            <a:r>
              <a:rPr lang="en-US"/>
              <a:t>Example</a:t>
            </a:r>
          </a:p>
        </p:txBody>
      </p:sp>
      <p:sp>
        <p:nvSpPr>
          <p:cNvPr id="321539" name="Rectangle 3"/>
          <p:cNvSpPr>
            <a:spLocks noGrp="1" noChangeArrowheads="1"/>
          </p:cNvSpPr>
          <p:nvPr>
            <p:ph type="body" idx="1"/>
          </p:nvPr>
        </p:nvSpPr>
        <p:spPr/>
        <p:txBody>
          <a:bodyPr/>
          <a:lstStyle/>
          <a:p>
            <a:pPr>
              <a:buFont typeface="Wingdings" pitchFamily="2" charset="2"/>
              <a:buNone/>
            </a:pPr>
            <a:endParaRPr lang="en-US" altLang="zh-CN">
              <a:ea typeface="宋体" charset="-122"/>
            </a:endParaRPr>
          </a:p>
          <a:p>
            <a:r>
              <a:rPr lang="en-US" altLang="zh-CN">
                <a:ea typeface="宋体" charset="-122"/>
              </a:rPr>
              <a:t>Consider the Bread production where we produce one loaf of brad that is worth $2.75.</a:t>
            </a:r>
            <a:endParaRPr lang="en-US"/>
          </a:p>
        </p:txBody>
      </p:sp>
    </p:spTree>
    <p:custDataLst>
      <p:tags r:id="rId1"/>
    </p:custDataLst>
    <p:extLst>
      <p:ext uri="{BB962C8B-B14F-4D97-AF65-F5344CB8AC3E}">
        <p14:creationId xmlns:p14="http://schemas.microsoft.com/office/powerpoint/2010/main" val="203872819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373063" y="284813"/>
          <a:ext cx="8313739" cy="5935330"/>
        </p:xfrm>
        <a:graphic>
          <a:graphicData uri="http://schemas.openxmlformats.org/drawingml/2006/table">
            <a:tbl>
              <a:tblPr firstRow="1" bandRow="1">
                <a:tableStyleId>{21E4AEA4-8DFA-4A89-87EB-49C32662AFE0}</a:tableStyleId>
              </a:tblPr>
              <a:tblGrid>
                <a:gridCol w="1187677"/>
                <a:gridCol w="1187677"/>
                <a:gridCol w="1187677"/>
                <a:gridCol w="1187677"/>
                <a:gridCol w="1187677"/>
                <a:gridCol w="1187677"/>
                <a:gridCol w="1187677"/>
              </a:tblGrid>
              <a:tr h="728900">
                <a:tc>
                  <a:txBody>
                    <a:bodyPr/>
                    <a:lstStyle/>
                    <a:p>
                      <a:endParaRPr lang="en-US" sz="2000" dirty="0"/>
                    </a:p>
                  </a:txBody>
                  <a:tcPr/>
                </a:tc>
                <a:tc gridSpan="4">
                  <a:txBody>
                    <a:bodyPr/>
                    <a:lstStyle/>
                    <a:p>
                      <a:pPr algn="ctr"/>
                      <a:r>
                        <a:rPr lang="en-US" sz="2000" dirty="0" smtClean="0"/>
                        <a:t>Costs</a:t>
                      </a:r>
                      <a:endParaRPr lang="en-US" sz="200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a:txBody>
                    <a:bodyPr/>
                    <a:lstStyle/>
                    <a:p>
                      <a:r>
                        <a:rPr lang="en-US" sz="2000" dirty="0" smtClean="0"/>
                        <a:t>Sale</a:t>
                      </a:r>
                      <a:endParaRPr lang="en-US" sz="2000" dirty="0"/>
                    </a:p>
                  </a:txBody>
                  <a:tcPr/>
                </a:tc>
                <a:tc>
                  <a:txBody>
                    <a:bodyPr/>
                    <a:lstStyle/>
                    <a:p>
                      <a:r>
                        <a:rPr lang="en-US" sz="2000" dirty="0" smtClean="0"/>
                        <a:t>Value Added</a:t>
                      </a:r>
                      <a:endParaRPr lang="en-US" sz="2000" dirty="0"/>
                    </a:p>
                  </a:txBody>
                  <a:tcPr/>
                </a:tc>
              </a:tr>
              <a:tr h="1041286">
                <a:tc>
                  <a:txBody>
                    <a:bodyPr/>
                    <a:lstStyle/>
                    <a:p>
                      <a:endParaRPr lang="en-US" sz="2000" dirty="0"/>
                    </a:p>
                  </a:txBody>
                  <a:tcPr/>
                </a:tc>
                <a:tc>
                  <a:txBody>
                    <a:bodyPr/>
                    <a:lstStyle/>
                    <a:p>
                      <a:endParaRPr lang="en-US" sz="2000" dirty="0"/>
                    </a:p>
                  </a:txBody>
                  <a:tcPr/>
                </a:tc>
                <a:tc>
                  <a:txBody>
                    <a:bodyPr/>
                    <a:lstStyle/>
                    <a:p>
                      <a:endParaRPr lang="en-US" sz="2000" dirty="0"/>
                    </a:p>
                  </a:txBody>
                  <a:tcPr/>
                </a:tc>
                <a:tc>
                  <a:txBody>
                    <a:bodyPr/>
                    <a:lstStyle/>
                    <a:p>
                      <a:endParaRPr lang="en-US" sz="2000" dirty="0"/>
                    </a:p>
                  </a:txBody>
                  <a:tcPr/>
                </a:tc>
                <a:tc>
                  <a:txBody>
                    <a:bodyPr/>
                    <a:lstStyle/>
                    <a:p>
                      <a:endParaRPr lang="en-US" sz="2000" dirty="0"/>
                    </a:p>
                  </a:txBody>
                  <a:tcPr/>
                </a:tc>
                <a:tc>
                  <a:txBody>
                    <a:bodyPr/>
                    <a:lstStyle/>
                    <a:p>
                      <a:endParaRPr lang="en-US" sz="2000" dirty="0"/>
                    </a:p>
                  </a:txBody>
                  <a:tcPr/>
                </a:tc>
                <a:tc>
                  <a:txBody>
                    <a:bodyPr/>
                    <a:lstStyle/>
                    <a:p>
                      <a:endParaRPr lang="en-US" sz="2000" dirty="0" smtClean="0"/>
                    </a:p>
                    <a:p>
                      <a:endParaRPr lang="en-US" sz="2000" dirty="0" smtClean="0"/>
                    </a:p>
                    <a:p>
                      <a:endParaRPr lang="en-US" sz="2000" dirty="0"/>
                    </a:p>
                  </a:txBody>
                  <a:tcPr/>
                </a:tc>
              </a:tr>
              <a:tr h="1041286">
                <a:tc>
                  <a:txBody>
                    <a:bodyPr/>
                    <a:lstStyle/>
                    <a:p>
                      <a:endParaRPr lang="en-US" sz="2000" dirty="0"/>
                    </a:p>
                  </a:txBody>
                  <a:tcPr/>
                </a:tc>
                <a:tc>
                  <a:txBody>
                    <a:bodyPr/>
                    <a:lstStyle/>
                    <a:p>
                      <a:endParaRPr lang="en-US" sz="2000" dirty="0"/>
                    </a:p>
                  </a:txBody>
                  <a:tcPr/>
                </a:tc>
                <a:tc>
                  <a:txBody>
                    <a:bodyPr/>
                    <a:lstStyle/>
                    <a:p>
                      <a:endParaRPr lang="en-US" sz="2000" dirty="0"/>
                    </a:p>
                  </a:txBody>
                  <a:tcPr/>
                </a:tc>
                <a:tc>
                  <a:txBody>
                    <a:bodyPr/>
                    <a:lstStyle/>
                    <a:p>
                      <a:endParaRPr lang="en-US" sz="2000" dirty="0"/>
                    </a:p>
                  </a:txBody>
                  <a:tcPr/>
                </a:tc>
                <a:tc>
                  <a:txBody>
                    <a:bodyPr/>
                    <a:lstStyle/>
                    <a:p>
                      <a:endParaRPr lang="en-US" sz="2000" dirty="0"/>
                    </a:p>
                  </a:txBody>
                  <a:tcPr/>
                </a:tc>
                <a:tc>
                  <a:txBody>
                    <a:bodyPr/>
                    <a:lstStyle/>
                    <a:p>
                      <a:endParaRPr lang="en-US" sz="2000" dirty="0"/>
                    </a:p>
                  </a:txBody>
                  <a:tcPr/>
                </a:tc>
                <a:tc>
                  <a:txBody>
                    <a:bodyPr/>
                    <a:lstStyle/>
                    <a:p>
                      <a:endParaRPr lang="en-US" sz="2000" dirty="0" smtClean="0"/>
                    </a:p>
                    <a:p>
                      <a:endParaRPr lang="en-US" sz="2000" dirty="0" smtClean="0"/>
                    </a:p>
                    <a:p>
                      <a:endParaRPr lang="en-US" sz="2000" dirty="0"/>
                    </a:p>
                  </a:txBody>
                  <a:tcPr/>
                </a:tc>
              </a:tr>
              <a:tr h="1041286">
                <a:tc>
                  <a:txBody>
                    <a:bodyPr/>
                    <a:lstStyle/>
                    <a:p>
                      <a:endParaRPr lang="en-US" sz="2000"/>
                    </a:p>
                  </a:txBody>
                  <a:tcPr/>
                </a:tc>
                <a:tc>
                  <a:txBody>
                    <a:bodyPr/>
                    <a:lstStyle/>
                    <a:p>
                      <a:endParaRPr lang="en-US" sz="2000" dirty="0"/>
                    </a:p>
                  </a:txBody>
                  <a:tcPr/>
                </a:tc>
                <a:tc>
                  <a:txBody>
                    <a:bodyPr/>
                    <a:lstStyle/>
                    <a:p>
                      <a:endParaRPr lang="en-US" sz="2000" dirty="0"/>
                    </a:p>
                  </a:txBody>
                  <a:tcPr/>
                </a:tc>
                <a:tc>
                  <a:txBody>
                    <a:bodyPr/>
                    <a:lstStyle/>
                    <a:p>
                      <a:endParaRPr lang="en-US" sz="2000"/>
                    </a:p>
                  </a:txBody>
                  <a:tcPr/>
                </a:tc>
                <a:tc>
                  <a:txBody>
                    <a:bodyPr/>
                    <a:lstStyle/>
                    <a:p>
                      <a:endParaRPr lang="en-US" sz="2000" dirty="0"/>
                    </a:p>
                  </a:txBody>
                  <a:tcPr/>
                </a:tc>
                <a:tc>
                  <a:txBody>
                    <a:bodyPr/>
                    <a:lstStyle/>
                    <a:p>
                      <a:endParaRPr lang="en-US" sz="2000" dirty="0"/>
                    </a:p>
                  </a:txBody>
                  <a:tcPr/>
                </a:tc>
                <a:tc>
                  <a:txBody>
                    <a:bodyPr/>
                    <a:lstStyle/>
                    <a:p>
                      <a:endParaRPr lang="en-US" sz="2000" dirty="0" smtClean="0"/>
                    </a:p>
                    <a:p>
                      <a:endParaRPr lang="en-US" sz="2000" dirty="0" smtClean="0"/>
                    </a:p>
                    <a:p>
                      <a:endParaRPr lang="en-US" sz="2000" dirty="0"/>
                    </a:p>
                  </a:txBody>
                  <a:tcPr/>
                </a:tc>
              </a:tr>
              <a:tr h="1041286">
                <a:tc>
                  <a:txBody>
                    <a:bodyPr/>
                    <a:lstStyle/>
                    <a:p>
                      <a:endParaRPr lang="en-US" sz="2000" dirty="0"/>
                    </a:p>
                  </a:txBody>
                  <a:tcPr/>
                </a:tc>
                <a:tc>
                  <a:txBody>
                    <a:bodyPr/>
                    <a:lstStyle/>
                    <a:p>
                      <a:endParaRPr lang="en-US" sz="2000" dirty="0"/>
                    </a:p>
                  </a:txBody>
                  <a:tcPr/>
                </a:tc>
                <a:tc>
                  <a:txBody>
                    <a:bodyPr/>
                    <a:lstStyle/>
                    <a:p>
                      <a:endParaRPr lang="en-US" sz="2000"/>
                    </a:p>
                  </a:txBody>
                  <a:tcPr/>
                </a:tc>
                <a:tc>
                  <a:txBody>
                    <a:bodyPr/>
                    <a:lstStyle/>
                    <a:p>
                      <a:endParaRPr lang="en-US" sz="2000" dirty="0"/>
                    </a:p>
                  </a:txBody>
                  <a:tcPr/>
                </a:tc>
                <a:tc>
                  <a:txBody>
                    <a:bodyPr/>
                    <a:lstStyle/>
                    <a:p>
                      <a:endParaRPr lang="en-US" sz="2000" dirty="0"/>
                    </a:p>
                  </a:txBody>
                  <a:tcPr/>
                </a:tc>
                <a:tc>
                  <a:txBody>
                    <a:bodyPr/>
                    <a:lstStyle/>
                    <a:p>
                      <a:endParaRPr lang="en-US" sz="2000" dirty="0"/>
                    </a:p>
                  </a:txBody>
                  <a:tcPr/>
                </a:tc>
                <a:tc>
                  <a:txBody>
                    <a:bodyPr/>
                    <a:lstStyle/>
                    <a:p>
                      <a:endParaRPr lang="en-US" sz="2000" dirty="0" smtClean="0"/>
                    </a:p>
                    <a:p>
                      <a:endParaRPr lang="en-US" sz="2000" dirty="0" smtClean="0"/>
                    </a:p>
                    <a:p>
                      <a:endParaRPr lang="en-US" sz="2000" dirty="0"/>
                    </a:p>
                  </a:txBody>
                  <a:tcPr/>
                </a:tc>
              </a:tr>
              <a:tr h="1041286">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smtClean="0"/>
                    </a:p>
                    <a:p>
                      <a:endParaRPr lang="en-US" dirty="0" smtClean="0"/>
                    </a:p>
                    <a:p>
                      <a:endParaRPr lang="en-US" dirty="0"/>
                    </a:p>
                  </a:txBody>
                  <a:tcPr/>
                </a:tc>
              </a:tr>
            </a:tbl>
          </a:graphicData>
        </a:graphic>
      </p:graphicFrame>
      <p:sp>
        <p:nvSpPr>
          <p:cNvPr id="4" name="Slide Number Placeholder 3"/>
          <p:cNvSpPr>
            <a:spLocks noGrp="1"/>
          </p:cNvSpPr>
          <p:nvPr>
            <p:ph type="sldNum" sz="quarter" idx="4294967295"/>
          </p:nvPr>
        </p:nvSpPr>
        <p:spPr>
          <a:xfrm>
            <a:off x="8302625" y="6375400"/>
            <a:ext cx="684213" cy="368300"/>
          </a:xfrm>
          <a:prstGeom prst="rect">
            <a:avLst/>
          </a:prstGeom>
        </p:spPr>
        <p:txBody>
          <a:bodyPr/>
          <a:lstStyle/>
          <a:p>
            <a:fld id="{40F39E92-448F-4CCB-A8F7-CBFE8F194B7B}" type="slidenum">
              <a:rPr lang="en-US" smtClean="0"/>
              <a:pPr/>
              <a:t>20</a:t>
            </a:fld>
            <a:endParaRPr lang="en-US"/>
          </a:p>
        </p:txBody>
      </p:sp>
      <p:sp>
        <p:nvSpPr>
          <p:cNvPr id="6" name="TextBox 5"/>
          <p:cNvSpPr txBox="1"/>
          <p:nvPr/>
        </p:nvSpPr>
        <p:spPr>
          <a:xfrm>
            <a:off x="539646" y="1322327"/>
            <a:ext cx="1079292" cy="369332"/>
          </a:xfrm>
          <a:prstGeom prst="rect">
            <a:avLst/>
          </a:prstGeom>
          <a:noFill/>
        </p:spPr>
        <p:txBody>
          <a:bodyPr wrap="square" rtlCol="0">
            <a:spAutoFit/>
          </a:bodyPr>
          <a:lstStyle/>
          <a:p>
            <a:r>
              <a:rPr lang="en-US" dirty="0" smtClean="0"/>
              <a:t>Farmer</a:t>
            </a:r>
            <a:endParaRPr lang="en-US" dirty="0"/>
          </a:p>
        </p:txBody>
      </p:sp>
      <p:sp>
        <p:nvSpPr>
          <p:cNvPr id="8" name="TextBox 7"/>
          <p:cNvSpPr txBox="1"/>
          <p:nvPr/>
        </p:nvSpPr>
        <p:spPr>
          <a:xfrm>
            <a:off x="1737391" y="1325903"/>
            <a:ext cx="1005829" cy="369332"/>
          </a:xfrm>
          <a:prstGeom prst="rect">
            <a:avLst/>
          </a:prstGeom>
          <a:noFill/>
        </p:spPr>
        <p:txBody>
          <a:bodyPr wrap="square" rtlCol="0">
            <a:spAutoFit/>
          </a:bodyPr>
          <a:lstStyle/>
          <a:p>
            <a:r>
              <a:rPr lang="en-US" dirty="0" smtClean="0"/>
              <a:t>$0.80</a:t>
            </a:r>
            <a:endParaRPr lang="en-US" dirty="0"/>
          </a:p>
        </p:txBody>
      </p:sp>
      <p:sp>
        <p:nvSpPr>
          <p:cNvPr id="9" name="TextBox 8"/>
          <p:cNvSpPr txBox="1"/>
          <p:nvPr/>
        </p:nvSpPr>
        <p:spPr>
          <a:xfrm>
            <a:off x="6492219" y="1325903"/>
            <a:ext cx="1005829" cy="369332"/>
          </a:xfrm>
          <a:prstGeom prst="rect">
            <a:avLst/>
          </a:prstGeom>
          <a:noFill/>
        </p:spPr>
        <p:txBody>
          <a:bodyPr wrap="square" rtlCol="0">
            <a:spAutoFit/>
          </a:bodyPr>
          <a:lstStyle/>
          <a:p>
            <a:r>
              <a:rPr lang="en-US" dirty="0" smtClean="0"/>
              <a:t>$0.80</a:t>
            </a:r>
            <a:endParaRPr lang="en-US" dirty="0"/>
          </a:p>
        </p:txBody>
      </p:sp>
      <p:sp>
        <p:nvSpPr>
          <p:cNvPr id="10" name="TextBox 9"/>
          <p:cNvSpPr txBox="1"/>
          <p:nvPr/>
        </p:nvSpPr>
        <p:spPr>
          <a:xfrm>
            <a:off x="7680926" y="1325903"/>
            <a:ext cx="1005829" cy="369332"/>
          </a:xfrm>
          <a:prstGeom prst="rect">
            <a:avLst/>
          </a:prstGeom>
          <a:noFill/>
        </p:spPr>
        <p:txBody>
          <a:bodyPr wrap="square" rtlCol="0">
            <a:spAutoFit/>
          </a:bodyPr>
          <a:lstStyle/>
          <a:p>
            <a:r>
              <a:rPr lang="en-US" dirty="0" smtClean="0"/>
              <a:t>$0.80</a:t>
            </a:r>
            <a:endParaRPr lang="en-US" dirty="0"/>
          </a:p>
        </p:txBody>
      </p:sp>
      <p:sp>
        <p:nvSpPr>
          <p:cNvPr id="11" name="TextBox 10"/>
          <p:cNvSpPr txBox="1"/>
          <p:nvPr/>
        </p:nvSpPr>
        <p:spPr>
          <a:xfrm>
            <a:off x="548684" y="2419595"/>
            <a:ext cx="1079292" cy="369332"/>
          </a:xfrm>
          <a:prstGeom prst="rect">
            <a:avLst/>
          </a:prstGeom>
          <a:noFill/>
        </p:spPr>
        <p:txBody>
          <a:bodyPr wrap="square" rtlCol="0">
            <a:spAutoFit/>
          </a:bodyPr>
          <a:lstStyle/>
          <a:p>
            <a:r>
              <a:rPr lang="en-US" dirty="0" smtClean="0"/>
              <a:t>Miller</a:t>
            </a:r>
            <a:endParaRPr lang="en-US" dirty="0"/>
          </a:p>
        </p:txBody>
      </p:sp>
      <p:sp>
        <p:nvSpPr>
          <p:cNvPr id="13" name="TextBox 12"/>
          <p:cNvSpPr txBox="1"/>
          <p:nvPr/>
        </p:nvSpPr>
        <p:spPr>
          <a:xfrm>
            <a:off x="1645952" y="2419595"/>
            <a:ext cx="1005829" cy="369332"/>
          </a:xfrm>
          <a:prstGeom prst="rect">
            <a:avLst/>
          </a:prstGeom>
          <a:noFill/>
        </p:spPr>
        <p:txBody>
          <a:bodyPr wrap="square" rtlCol="0">
            <a:spAutoFit/>
          </a:bodyPr>
          <a:lstStyle/>
          <a:p>
            <a:r>
              <a:rPr lang="en-US" dirty="0" smtClean="0"/>
              <a:t>$0.80</a:t>
            </a:r>
            <a:endParaRPr lang="en-US" dirty="0"/>
          </a:p>
        </p:txBody>
      </p:sp>
      <p:sp>
        <p:nvSpPr>
          <p:cNvPr id="14" name="TextBox 13"/>
          <p:cNvSpPr txBox="1"/>
          <p:nvPr/>
        </p:nvSpPr>
        <p:spPr>
          <a:xfrm>
            <a:off x="2926098" y="2419595"/>
            <a:ext cx="1005829" cy="369332"/>
          </a:xfrm>
          <a:prstGeom prst="rect">
            <a:avLst/>
          </a:prstGeom>
          <a:noFill/>
        </p:spPr>
        <p:txBody>
          <a:bodyPr wrap="square" rtlCol="0">
            <a:spAutoFit/>
          </a:bodyPr>
          <a:lstStyle/>
          <a:p>
            <a:r>
              <a:rPr lang="en-US" dirty="0" smtClean="0"/>
              <a:t>$1.00</a:t>
            </a:r>
            <a:endParaRPr lang="en-US" dirty="0"/>
          </a:p>
        </p:txBody>
      </p:sp>
      <p:sp>
        <p:nvSpPr>
          <p:cNvPr id="15" name="TextBox 14"/>
          <p:cNvSpPr txBox="1"/>
          <p:nvPr/>
        </p:nvSpPr>
        <p:spPr>
          <a:xfrm>
            <a:off x="6492219" y="2419595"/>
            <a:ext cx="1005829" cy="369332"/>
          </a:xfrm>
          <a:prstGeom prst="rect">
            <a:avLst/>
          </a:prstGeom>
          <a:noFill/>
        </p:spPr>
        <p:txBody>
          <a:bodyPr wrap="square" rtlCol="0">
            <a:spAutoFit/>
          </a:bodyPr>
          <a:lstStyle/>
          <a:p>
            <a:r>
              <a:rPr lang="en-US" dirty="0" smtClean="0"/>
              <a:t>$1.80</a:t>
            </a:r>
            <a:endParaRPr lang="en-US" dirty="0"/>
          </a:p>
        </p:txBody>
      </p:sp>
      <p:sp>
        <p:nvSpPr>
          <p:cNvPr id="16" name="TextBox 15"/>
          <p:cNvSpPr txBox="1"/>
          <p:nvPr/>
        </p:nvSpPr>
        <p:spPr>
          <a:xfrm>
            <a:off x="7680926" y="2419595"/>
            <a:ext cx="1005829" cy="369332"/>
          </a:xfrm>
          <a:prstGeom prst="rect">
            <a:avLst/>
          </a:prstGeom>
          <a:noFill/>
        </p:spPr>
        <p:txBody>
          <a:bodyPr wrap="square" rtlCol="0">
            <a:spAutoFit/>
          </a:bodyPr>
          <a:lstStyle/>
          <a:p>
            <a:r>
              <a:rPr lang="en-US" dirty="0" smtClean="0"/>
              <a:t>$1.00</a:t>
            </a:r>
            <a:endParaRPr lang="en-US" dirty="0"/>
          </a:p>
        </p:txBody>
      </p:sp>
      <p:sp>
        <p:nvSpPr>
          <p:cNvPr id="17" name="TextBox 16"/>
          <p:cNvSpPr txBox="1"/>
          <p:nvPr/>
        </p:nvSpPr>
        <p:spPr>
          <a:xfrm>
            <a:off x="566660" y="3425424"/>
            <a:ext cx="1079292" cy="369332"/>
          </a:xfrm>
          <a:prstGeom prst="rect">
            <a:avLst/>
          </a:prstGeom>
          <a:noFill/>
        </p:spPr>
        <p:txBody>
          <a:bodyPr wrap="square" rtlCol="0">
            <a:spAutoFit/>
          </a:bodyPr>
          <a:lstStyle/>
          <a:p>
            <a:r>
              <a:rPr lang="en-US" dirty="0" smtClean="0"/>
              <a:t>Baker</a:t>
            </a:r>
            <a:endParaRPr lang="en-US" dirty="0"/>
          </a:p>
        </p:txBody>
      </p:sp>
      <p:sp>
        <p:nvSpPr>
          <p:cNvPr id="19" name="TextBox 18"/>
          <p:cNvSpPr txBox="1"/>
          <p:nvPr/>
        </p:nvSpPr>
        <p:spPr>
          <a:xfrm>
            <a:off x="1645952" y="3425424"/>
            <a:ext cx="1005829" cy="369332"/>
          </a:xfrm>
          <a:prstGeom prst="rect">
            <a:avLst/>
          </a:prstGeom>
          <a:noFill/>
        </p:spPr>
        <p:txBody>
          <a:bodyPr wrap="square" rtlCol="0">
            <a:spAutoFit/>
          </a:bodyPr>
          <a:lstStyle/>
          <a:p>
            <a:r>
              <a:rPr lang="en-US" dirty="0" smtClean="0"/>
              <a:t>$0.80</a:t>
            </a:r>
            <a:endParaRPr lang="en-US" dirty="0"/>
          </a:p>
        </p:txBody>
      </p:sp>
      <p:sp>
        <p:nvSpPr>
          <p:cNvPr id="20" name="TextBox 19"/>
          <p:cNvSpPr txBox="1"/>
          <p:nvPr/>
        </p:nvSpPr>
        <p:spPr>
          <a:xfrm>
            <a:off x="2926098" y="3425424"/>
            <a:ext cx="1005829" cy="369332"/>
          </a:xfrm>
          <a:prstGeom prst="rect">
            <a:avLst/>
          </a:prstGeom>
          <a:noFill/>
        </p:spPr>
        <p:txBody>
          <a:bodyPr wrap="square" rtlCol="0">
            <a:spAutoFit/>
          </a:bodyPr>
          <a:lstStyle/>
          <a:p>
            <a:r>
              <a:rPr lang="en-US" dirty="0" smtClean="0"/>
              <a:t>$1.00</a:t>
            </a:r>
            <a:endParaRPr lang="en-US" dirty="0"/>
          </a:p>
        </p:txBody>
      </p:sp>
      <p:sp>
        <p:nvSpPr>
          <p:cNvPr id="21" name="TextBox 20"/>
          <p:cNvSpPr txBox="1"/>
          <p:nvPr/>
        </p:nvSpPr>
        <p:spPr>
          <a:xfrm>
            <a:off x="4114805" y="3429000"/>
            <a:ext cx="1005829" cy="369332"/>
          </a:xfrm>
          <a:prstGeom prst="rect">
            <a:avLst/>
          </a:prstGeom>
          <a:noFill/>
        </p:spPr>
        <p:txBody>
          <a:bodyPr wrap="square" rtlCol="0">
            <a:spAutoFit/>
          </a:bodyPr>
          <a:lstStyle/>
          <a:p>
            <a:r>
              <a:rPr lang="en-US" dirty="0" smtClean="0"/>
              <a:t>$0.70</a:t>
            </a:r>
            <a:endParaRPr lang="en-US" dirty="0"/>
          </a:p>
        </p:txBody>
      </p:sp>
      <p:sp>
        <p:nvSpPr>
          <p:cNvPr id="22" name="TextBox 21"/>
          <p:cNvSpPr txBox="1"/>
          <p:nvPr/>
        </p:nvSpPr>
        <p:spPr>
          <a:xfrm>
            <a:off x="7680926" y="3429000"/>
            <a:ext cx="1005829" cy="369332"/>
          </a:xfrm>
          <a:prstGeom prst="rect">
            <a:avLst/>
          </a:prstGeom>
          <a:noFill/>
        </p:spPr>
        <p:txBody>
          <a:bodyPr wrap="square" rtlCol="0">
            <a:spAutoFit/>
          </a:bodyPr>
          <a:lstStyle/>
          <a:p>
            <a:r>
              <a:rPr lang="en-US" dirty="0" smtClean="0"/>
              <a:t>$0.70</a:t>
            </a:r>
            <a:endParaRPr lang="en-US" dirty="0"/>
          </a:p>
        </p:txBody>
      </p:sp>
      <p:sp>
        <p:nvSpPr>
          <p:cNvPr id="23" name="TextBox 22"/>
          <p:cNvSpPr txBox="1"/>
          <p:nvPr/>
        </p:nvSpPr>
        <p:spPr>
          <a:xfrm>
            <a:off x="6492219" y="3429000"/>
            <a:ext cx="1005829" cy="369332"/>
          </a:xfrm>
          <a:prstGeom prst="rect">
            <a:avLst/>
          </a:prstGeom>
          <a:noFill/>
        </p:spPr>
        <p:txBody>
          <a:bodyPr wrap="square" rtlCol="0">
            <a:spAutoFit/>
          </a:bodyPr>
          <a:lstStyle/>
          <a:p>
            <a:r>
              <a:rPr lang="en-US" dirty="0" smtClean="0"/>
              <a:t>$2.50</a:t>
            </a:r>
            <a:endParaRPr lang="en-US" dirty="0"/>
          </a:p>
        </p:txBody>
      </p:sp>
      <p:sp>
        <p:nvSpPr>
          <p:cNvPr id="24" name="TextBox 23"/>
          <p:cNvSpPr txBox="1"/>
          <p:nvPr/>
        </p:nvSpPr>
        <p:spPr>
          <a:xfrm>
            <a:off x="548684" y="4522692"/>
            <a:ext cx="1079292" cy="369332"/>
          </a:xfrm>
          <a:prstGeom prst="rect">
            <a:avLst/>
          </a:prstGeom>
          <a:noFill/>
        </p:spPr>
        <p:txBody>
          <a:bodyPr wrap="square" rtlCol="0">
            <a:spAutoFit/>
          </a:bodyPr>
          <a:lstStyle/>
          <a:p>
            <a:r>
              <a:rPr lang="en-US" dirty="0" smtClean="0"/>
              <a:t>Retailer</a:t>
            </a:r>
            <a:endParaRPr lang="en-US" dirty="0"/>
          </a:p>
        </p:txBody>
      </p:sp>
      <p:sp>
        <p:nvSpPr>
          <p:cNvPr id="25" name="TextBox 24"/>
          <p:cNvSpPr txBox="1"/>
          <p:nvPr/>
        </p:nvSpPr>
        <p:spPr>
          <a:xfrm>
            <a:off x="1645952" y="4522692"/>
            <a:ext cx="1005829" cy="369332"/>
          </a:xfrm>
          <a:prstGeom prst="rect">
            <a:avLst/>
          </a:prstGeom>
          <a:noFill/>
        </p:spPr>
        <p:txBody>
          <a:bodyPr wrap="square" rtlCol="0">
            <a:spAutoFit/>
          </a:bodyPr>
          <a:lstStyle/>
          <a:p>
            <a:r>
              <a:rPr lang="en-US" dirty="0" smtClean="0"/>
              <a:t>$0.80</a:t>
            </a:r>
            <a:endParaRPr lang="en-US" dirty="0"/>
          </a:p>
        </p:txBody>
      </p:sp>
      <p:sp>
        <p:nvSpPr>
          <p:cNvPr id="26" name="TextBox 25"/>
          <p:cNvSpPr txBox="1"/>
          <p:nvPr/>
        </p:nvSpPr>
        <p:spPr>
          <a:xfrm>
            <a:off x="2926098" y="4522692"/>
            <a:ext cx="1005829" cy="369332"/>
          </a:xfrm>
          <a:prstGeom prst="rect">
            <a:avLst/>
          </a:prstGeom>
          <a:noFill/>
        </p:spPr>
        <p:txBody>
          <a:bodyPr wrap="square" rtlCol="0">
            <a:spAutoFit/>
          </a:bodyPr>
          <a:lstStyle/>
          <a:p>
            <a:r>
              <a:rPr lang="en-US" dirty="0" smtClean="0"/>
              <a:t>$1.00</a:t>
            </a:r>
            <a:endParaRPr lang="en-US" dirty="0"/>
          </a:p>
        </p:txBody>
      </p:sp>
      <p:sp>
        <p:nvSpPr>
          <p:cNvPr id="27" name="TextBox 26"/>
          <p:cNvSpPr txBox="1"/>
          <p:nvPr/>
        </p:nvSpPr>
        <p:spPr>
          <a:xfrm>
            <a:off x="4114805" y="4522692"/>
            <a:ext cx="1005829" cy="369332"/>
          </a:xfrm>
          <a:prstGeom prst="rect">
            <a:avLst/>
          </a:prstGeom>
          <a:noFill/>
        </p:spPr>
        <p:txBody>
          <a:bodyPr wrap="square" rtlCol="0">
            <a:spAutoFit/>
          </a:bodyPr>
          <a:lstStyle/>
          <a:p>
            <a:r>
              <a:rPr lang="en-US" dirty="0" smtClean="0"/>
              <a:t>$0.70</a:t>
            </a:r>
            <a:endParaRPr lang="en-US" dirty="0"/>
          </a:p>
        </p:txBody>
      </p:sp>
      <p:sp>
        <p:nvSpPr>
          <p:cNvPr id="28" name="TextBox 27"/>
          <p:cNvSpPr txBox="1"/>
          <p:nvPr/>
        </p:nvSpPr>
        <p:spPr>
          <a:xfrm>
            <a:off x="5303512" y="4522692"/>
            <a:ext cx="1005829" cy="369332"/>
          </a:xfrm>
          <a:prstGeom prst="rect">
            <a:avLst/>
          </a:prstGeom>
          <a:noFill/>
        </p:spPr>
        <p:txBody>
          <a:bodyPr wrap="square" rtlCol="0">
            <a:spAutoFit/>
          </a:bodyPr>
          <a:lstStyle/>
          <a:p>
            <a:r>
              <a:rPr lang="en-US" dirty="0" smtClean="0"/>
              <a:t>$0.25</a:t>
            </a:r>
            <a:endParaRPr lang="en-US" dirty="0"/>
          </a:p>
        </p:txBody>
      </p:sp>
      <p:sp>
        <p:nvSpPr>
          <p:cNvPr id="29" name="TextBox 28"/>
          <p:cNvSpPr txBox="1"/>
          <p:nvPr/>
        </p:nvSpPr>
        <p:spPr>
          <a:xfrm>
            <a:off x="6492219" y="4526268"/>
            <a:ext cx="1005829" cy="369332"/>
          </a:xfrm>
          <a:prstGeom prst="rect">
            <a:avLst/>
          </a:prstGeom>
          <a:noFill/>
        </p:spPr>
        <p:txBody>
          <a:bodyPr wrap="square" rtlCol="0">
            <a:spAutoFit/>
          </a:bodyPr>
          <a:lstStyle/>
          <a:p>
            <a:r>
              <a:rPr lang="en-US" dirty="0" smtClean="0"/>
              <a:t>$2.75</a:t>
            </a:r>
            <a:endParaRPr lang="en-US" dirty="0"/>
          </a:p>
        </p:txBody>
      </p:sp>
      <p:sp>
        <p:nvSpPr>
          <p:cNvPr id="30" name="TextBox 29"/>
          <p:cNvSpPr txBox="1"/>
          <p:nvPr/>
        </p:nvSpPr>
        <p:spPr>
          <a:xfrm>
            <a:off x="7680926" y="4526268"/>
            <a:ext cx="1005829" cy="369332"/>
          </a:xfrm>
          <a:prstGeom prst="rect">
            <a:avLst/>
          </a:prstGeom>
          <a:noFill/>
        </p:spPr>
        <p:txBody>
          <a:bodyPr wrap="square" rtlCol="0">
            <a:spAutoFit/>
          </a:bodyPr>
          <a:lstStyle/>
          <a:p>
            <a:r>
              <a:rPr lang="en-US" dirty="0" smtClean="0"/>
              <a:t>$0.25</a:t>
            </a:r>
            <a:endParaRPr lang="en-US" dirty="0"/>
          </a:p>
        </p:txBody>
      </p:sp>
      <p:sp>
        <p:nvSpPr>
          <p:cNvPr id="31" name="TextBox 30"/>
          <p:cNvSpPr txBox="1"/>
          <p:nvPr/>
        </p:nvSpPr>
        <p:spPr>
          <a:xfrm>
            <a:off x="5230049" y="5437082"/>
            <a:ext cx="1079292" cy="369332"/>
          </a:xfrm>
          <a:prstGeom prst="rect">
            <a:avLst/>
          </a:prstGeom>
          <a:noFill/>
        </p:spPr>
        <p:txBody>
          <a:bodyPr wrap="square" rtlCol="0">
            <a:spAutoFit/>
          </a:bodyPr>
          <a:lstStyle/>
          <a:p>
            <a:r>
              <a:rPr lang="en-US" dirty="0" smtClean="0"/>
              <a:t>Total</a:t>
            </a:r>
            <a:endParaRPr lang="en-US" dirty="0"/>
          </a:p>
        </p:txBody>
      </p:sp>
      <p:sp>
        <p:nvSpPr>
          <p:cNvPr id="32" name="TextBox 31"/>
          <p:cNvSpPr txBox="1"/>
          <p:nvPr/>
        </p:nvSpPr>
        <p:spPr>
          <a:xfrm>
            <a:off x="6492219" y="5437082"/>
            <a:ext cx="1005829" cy="369332"/>
          </a:xfrm>
          <a:prstGeom prst="rect">
            <a:avLst/>
          </a:prstGeom>
          <a:noFill/>
        </p:spPr>
        <p:txBody>
          <a:bodyPr wrap="square" rtlCol="0">
            <a:spAutoFit/>
          </a:bodyPr>
          <a:lstStyle/>
          <a:p>
            <a:r>
              <a:rPr lang="en-US" dirty="0" smtClean="0"/>
              <a:t>$7.85</a:t>
            </a:r>
            <a:endParaRPr lang="en-US" dirty="0"/>
          </a:p>
        </p:txBody>
      </p:sp>
      <p:sp>
        <p:nvSpPr>
          <p:cNvPr id="33" name="TextBox 32"/>
          <p:cNvSpPr txBox="1"/>
          <p:nvPr/>
        </p:nvSpPr>
        <p:spPr>
          <a:xfrm>
            <a:off x="7589487" y="5437082"/>
            <a:ext cx="1005829" cy="369332"/>
          </a:xfrm>
          <a:prstGeom prst="rect">
            <a:avLst/>
          </a:prstGeom>
          <a:noFill/>
        </p:spPr>
        <p:txBody>
          <a:bodyPr wrap="square" rtlCol="0">
            <a:spAutoFit/>
          </a:bodyPr>
          <a:lstStyle/>
          <a:p>
            <a:r>
              <a:rPr lang="en-US" dirty="0" smtClean="0"/>
              <a:t>$2.75</a:t>
            </a:r>
            <a:endParaRPr lang="en-US" dirty="0"/>
          </a:p>
        </p:txBody>
      </p:sp>
    </p:spTree>
    <p:extLst>
      <p:ext uri="{BB962C8B-B14F-4D97-AF65-F5344CB8AC3E}">
        <p14:creationId xmlns:p14="http://schemas.microsoft.com/office/powerpoint/2010/main" val="810664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9"/>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0"/>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1"/>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32"/>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3" grpId="0"/>
      <p:bldP spid="14" grpId="0"/>
      <p:bldP spid="15" grpId="0"/>
      <p:bldP spid="16" grpId="0"/>
      <p:bldP spid="17"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1322388" y="1579563"/>
            <a:ext cx="1479550" cy="582612"/>
          </a:xfrm>
          <a:prstGeom prst="rect">
            <a:avLst/>
          </a:prstGeom>
          <a:solidFill>
            <a:srgbClr val="FFD9D9"/>
          </a:solidFill>
          <a:ln w="9525">
            <a:noFill/>
            <a:miter lim="800000"/>
            <a:headEnd/>
            <a:tailEnd/>
          </a:ln>
        </p:spPr>
        <p:txBody>
          <a:bodyPr wrap="none" anchor="ctr"/>
          <a:lstStyle/>
          <a:p>
            <a:endParaRPr lang="en-US">
              <a:cs typeface="Arial" charset="0"/>
            </a:endParaRPr>
          </a:p>
        </p:txBody>
      </p:sp>
      <p:sp>
        <p:nvSpPr>
          <p:cNvPr id="16389" name="Rectangle 3"/>
          <p:cNvSpPr>
            <a:spLocks noChangeArrowheads="1"/>
          </p:cNvSpPr>
          <p:nvPr/>
        </p:nvSpPr>
        <p:spPr bwMode="auto">
          <a:xfrm>
            <a:off x="5975350" y="1033463"/>
            <a:ext cx="1125538" cy="596900"/>
          </a:xfrm>
          <a:prstGeom prst="rect">
            <a:avLst/>
          </a:prstGeom>
          <a:solidFill>
            <a:srgbClr val="FFD9D9"/>
          </a:solidFill>
          <a:ln w="9525">
            <a:noFill/>
            <a:miter lim="800000"/>
            <a:headEnd/>
            <a:tailEnd/>
          </a:ln>
        </p:spPr>
        <p:txBody>
          <a:bodyPr wrap="none" anchor="ctr"/>
          <a:lstStyle/>
          <a:p>
            <a:endParaRPr lang="en-US">
              <a:cs typeface="Arial" charset="0"/>
            </a:endParaRPr>
          </a:p>
        </p:txBody>
      </p:sp>
      <p:sp>
        <p:nvSpPr>
          <p:cNvPr id="16390" name="Rectangle 10"/>
          <p:cNvSpPr>
            <a:spLocks noGrp="1" noChangeArrowheads="1"/>
          </p:cNvSpPr>
          <p:nvPr>
            <p:ph type="body" idx="4294967295"/>
          </p:nvPr>
        </p:nvSpPr>
        <p:spPr>
          <a:xfrm>
            <a:off x="933450" y="949325"/>
            <a:ext cx="7583488" cy="1878013"/>
          </a:xfrm>
          <a:noFill/>
        </p:spPr>
        <p:txBody>
          <a:bodyPr/>
          <a:lstStyle/>
          <a:p>
            <a:pPr eaLnBrk="1" hangingPunct="1">
              <a:lnSpc>
                <a:spcPct val="120000"/>
              </a:lnSpc>
              <a:buFont typeface="Wingdings" pitchFamily="2" charset="2"/>
              <a:buNone/>
            </a:pPr>
            <a:r>
              <a:rPr lang="en-US" sz="3000" smtClean="0"/>
              <a:t>…the market value of all final goods &amp; services produced within a country </a:t>
            </a:r>
            <a:br>
              <a:rPr lang="en-US" sz="3000" smtClean="0"/>
            </a:br>
            <a:r>
              <a:rPr lang="en-US" sz="3000" smtClean="0"/>
              <a:t>in a given period of time.</a:t>
            </a:r>
          </a:p>
        </p:txBody>
      </p:sp>
      <p:sp>
        <p:nvSpPr>
          <p:cNvPr id="16391" name="Rectangle 5"/>
          <p:cNvSpPr>
            <a:spLocks noGrp="1" noChangeArrowheads="1"/>
          </p:cNvSpPr>
          <p:nvPr>
            <p:ph type="title" idx="4294967295"/>
          </p:nvPr>
        </p:nvSpPr>
        <p:spPr>
          <a:xfrm>
            <a:off x="342900" y="328613"/>
            <a:ext cx="8410575" cy="549275"/>
          </a:xfrm>
        </p:spPr>
        <p:txBody>
          <a:bodyPr>
            <a:normAutofit fontScale="90000"/>
          </a:bodyPr>
          <a:lstStyle/>
          <a:p>
            <a:pPr algn="l" eaLnBrk="1" hangingPunct="1"/>
            <a:r>
              <a:rPr lang="en-US" sz="3600" smtClean="0"/>
              <a:t>Gross Domestic Product (GDP) Is…</a:t>
            </a:r>
          </a:p>
        </p:txBody>
      </p:sp>
      <p:sp>
        <p:nvSpPr>
          <p:cNvPr id="86022" name="Text Box 6"/>
          <p:cNvSpPr txBox="1">
            <a:spLocks noChangeArrowheads="1"/>
          </p:cNvSpPr>
          <p:nvPr/>
        </p:nvSpPr>
        <p:spPr bwMode="auto">
          <a:xfrm>
            <a:off x="363538" y="3092450"/>
            <a:ext cx="8369300" cy="1136650"/>
          </a:xfrm>
          <a:prstGeom prst="rect">
            <a:avLst/>
          </a:prstGeom>
          <a:noFill/>
          <a:ln w="9525">
            <a:noFill/>
            <a:miter lim="800000"/>
            <a:headEnd/>
            <a:tailEnd/>
          </a:ln>
        </p:spPr>
        <p:txBody>
          <a:bodyPr/>
          <a:lstStyle/>
          <a:p>
            <a:pPr>
              <a:lnSpc>
                <a:spcPct val="110000"/>
              </a:lnSpc>
              <a:spcBef>
                <a:spcPct val="25000"/>
              </a:spcBef>
            </a:pPr>
            <a:r>
              <a:rPr lang="en-US" sz="2800" i="1">
                <a:solidFill>
                  <a:srgbClr val="008080"/>
                </a:solidFill>
                <a:cs typeface="Arial" charset="0"/>
              </a:rPr>
              <a:t>GDP includes tangible goods </a:t>
            </a:r>
            <a:br>
              <a:rPr lang="en-US" sz="2800" i="1">
                <a:solidFill>
                  <a:srgbClr val="008080"/>
                </a:solidFill>
                <a:cs typeface="Arial" charset="0"/>
              </a:rPr>
            </a:br>
            <a:r>
              <a:rPr lang="en-US" sz="2800" i="1">
                <a:solidFill>
                  <a:srgbClr val="008080"/>
                </a:solidFill>
                <a:cs typeface="Arial" charset="0"/>
              </a:rPr>
              <a:t>(like DVDs, mountain bikes, beer)</a:t>
            </a:r>
          </a:p>
        </p:txBody>
      </p:sp>
      <p:sp>
        <p:nvSpPr>
          <p:cNvPr id="86024" name="Text Box 8"/>
          <p:cNvSpPr txBox="1">
            <a:spLocks noChangeArrowheads="1"/>
          </p:cNvSpPr>
          <p:nvPr/>
        </p:nvSpPr>
        <p:spPr bwMode="auto">
          <a:xfrm>
            <a:off x="373063" y="4173538"/>
            <a:ext cx="8369300" cy="1122362"/>
          </a:xfrm>
          <a:prstGeom prst="rect">
            <a:avLst/>
          </a:prstGeom>
          <a:noFill/>
          <a:ln w="9525">
            <a:noFill/>
            <a:miter lim="800000"/>
            <a:headEnd/>
            <a:tailEnd/>
          </a:ln>
        </p:spPr>
        <p:txBody>
          <a:bodyPr/>
          <a:lstStyle/>
          <a:p>
            <a:pPr>
              <a:lnSpc>
                <a:spcPct val="110000"/>
              </a:lnSpc>
              <a:spcBef>
                <a:spcPct val="25000"/>
              </a:spcBef>
            </a:pPr>
            <a:r>
              <a:rPr lang="en-US" sz="2800" i="1">
                <a:solidFill>
                  <a:srgbClr val="008080"/>
                </a:solidFill>
                <a:cs typeface="Arial" charset="0"/>
              </a:rPr>
              <a:t>and intangible services </a:t>
            </a:r>
            <a:br>
              <a:rPr lang="en-US" sz="2800" i="1">
                <a:solidFill>
                  <a:srgbClr val="008080"/>
                </a:solidFill>
                <a:cs typeface="Arial" charset="0"/>
              </a:rPr>
            </a:br>
            <a:r>
              <a:rPr lang="en-US" sz="2800" i="1">
                <a:solidFill>
                  <a:srgbClr val="008080"/>
                </a:solidFill>
                <a:cs typeface="Arial" charset="0"/>
              </a:rPr>
              <a:t>(dry cleaning, concerts, cell phone service).</a:t>
            </a:r>
          </a:p>
        </p:txBody>
      </p:sp>
      <p:sp>
        <p:nvSpPr>
          <p:cNvPr id="16394" name="Line 12"/>
          <p:cNvSpPr>
            <a:spLocks noChangeShapeType="1"/>
          </p:cNvSpPr>
          <p:nvPr/>
        </p:nvSpPr>
        <p:spPr bwMode="auto">
          <a:xfrm>
            <a:off x="268288" y="2970213"/>
            <a:ext cx="8545512" cy="0"/>
          </a:xfrm>
          <a:prstGeom prst="line">
            <a:avLst/>
          </a:prstGeom>
          <a:noFill/>
          <a:ln w="9525">
            <a:solidFill>
              <a:schemeClr val="tx1"/>
            </a:solidFill>
            <a:round/>
            <a:headEnd/>
            <a:tailEnd/>
          </a:ln>
        </p:spPr>
        <p:txBody>
          <a:bodyP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022"/>
                                        </p:tgtEl>
                                        <p:attrNameLst>
                                          <p:attrName>style.visibility</p:attrName>
                                        </p:attrNameLst>
                                      </p:cBhvr>
                                      <p:to>
                                        <p:strVal val="visible"/>
                                      </p:to>
                                    </p:set>
                                    <p:animEffect transition="in" filter="wipe(left)">
                                      <p:cBhvr>
                                        <p:cTn id="7" dur="500"/>
                                        <p:tgtEl>
                                          <p:spTgt spid="860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6018"/>
                                        </p:tgtEl>
                                        <p:attrNameLst>
                                          <p:attrName>style.visibility</p:attrName>
                                        </p:attrNameLst>
                                      </p:cBhvr>
                                      <p:to>
                                        <p:strVal val="visible"/>
                                      </p:to>
                                    </p:set>
                                    <p:animEffect transition="in" filter="fade">
                                      <p:cBhvr>
                                        <p:cTn id="12" dur="500"/>
                                        <p:tgtEl>
                                          <p:spTgt spid="86018"/>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86024"/>
                                        </p:tgtEl>
                                        <p:attrNameLst>
                                          <p:attrName>style.visibility</p:attrName>
                                        </p:attrNameLst>
                                      </p:cBhvr>
                                      <p:to>
                                        <p:strVal val="visible"/>
                                      </p:to>
                                    </p:set>
                                    <p:animEffect transition="in" filter="wipe(left)">
                                      <p:cBhvr>
                                        <p:cTn id="16" dur="500"/>
                                        <p:tgtEl>
                                          <p:spTgt spid="860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animBg="1"/>
      <p:bldP spid="86022" grpId="0"/>
      <p:bldP spid="860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302625" y="6375400"/>
            <a:ext cx="684213" cy="368300"/>
          </a:xfrm>
          <a:prstGeom prst="rect">
            <a:avLst/>
          </a:prstGeom>
        </p:spPr>
        <p:txBody>
          <a:bodyPr/>
          <a:lstStyle/>
          <a:p>
            <a:fld id="{A1EAAC87-D187-461C-8EB3-C6128094129D}" type="slidenum">
              <a:rPr lang="en-US" smtClean="0"/>
              <a:pPr/>
              <a:t>22</a:t>
            </a:fld>
            <a:endParaRPr lang="en-US"/>
          </a:p>
        </p:txBody>
      </p:sp>
      <p:graphicFrame>
        <p:nvGraphicFramePr>
          <p:cNvPr id="5" name="Chart 4"/>
          <p:cNvGraphicFramePr/>
          <p:nvPr/>
        </p:nvGraphicFramePr>
        <p:xfrm>
          <a:off x="434715" y="344774"/>
          <a:ext cx="8439462" cy="586115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735555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2" name="Rectangle 2"/>
          <p:cNvSpPr>
            <a:spLocks noChangeArrowheads="1"/>
          </p:cNvSpPr>
          <p:nvPr/>
        </p:nvSpPr>
        <p:spPr bwMode="auto">
          <a:xfrm>
            <a:off x="2806700" y="1579563"/>
            <a:ext cx="1698625" cy="566737"/>
          </a:xfrm>
          <a:prstGeom prst="rect">
            <a:avLst/>
          </a:prstGeom>
          <a:solidFill>
            <a:srgbClr val="CCFFFF"/>
          </a:solidFill>
          <a:ln w="9525">
            <a:noFill/>
            <a:miter lim="800000"/>
            <a:headEnd/>
            <a:tailEnd/>
          </a:ln>
        </p:spPr>
        <p:txBody>
          <a:bodyPr wrap="none" anchor="ctr"/>
          <a:lstStyle/>
          <a:p>
            <a:endParaRPr lang="en-US">
              <a:cs typeface="Arial" charset="0"/>
            </a:endParaRPr>
          </a:p>
        </p:txBody>
      </p:sp>
      <p:sp>
        <p:nvSpPr>
          <p:cNvPr id="17413" name="Rectangle 8"/>
          <p:cNvSpPr>
            <a:spLocks noGrp="1" noChangeArrowheads="1"/>
          </p:cNvSpPr>
          <p:nvPr>
            <p:ph type="body" idx="4294967295"/>
          </p:nvPr>
        </p:nvSpPr>
        <p:spPr>
          <a:xfrm>
            <a:off x="933450" y="949325"/>
            <a:ext cx="7583488" cy="1878013"/>
          </a:xfrm>
          <a:noFill/>
        </p:spPr>
        <p:txBody>
          <a:bodyPr/>
          <a:lstStyle/>
          <a:p>
            <a:pPr eaLnBrk="1" hangingPunct="1">
              <a:lnSpc>
                <a:spcPct val="120000"/>
              </a:lnSpc>
              <a:buFont typeface="Wingdings" pitchFamily="2" charset="2"/>
              <a:buNone/>
            </a:pPr>
            <a:r>
              <a:rPr lang="en-US" sz="3000" smtClean="0"/>
              <a:t>…the market value of all final goods &amp; services produced within a country </a:t>
            </a:r>
            <a:br>
              <a:rPr lang="en-US" sz="3000" smtClean="0"/>
            </a:br>
            <a:r>
              <a:rPr lang="en-US" sz="3000" smtClean="0"/>
              <a:t>in a given period of time.</a:t>
            </a:r>
          </a:p>
        </p:txBody>
      </p:sp>
      <p:sp>
        <p:nvSpPr>
          <p:cNvPr id="17414" name="Rectangle 4"/>
          <p:cNvSpPr>
            <a:spLocks noGrp="1" noChangeArrowheads="1"/>
          </p:cNvSpPr>
          <p:nvPr>
            <p:ph type="title" idx="4294967295"/>
          </p:nvPr>
        </p:nvSpPr>
        <p:spPr>
          <a:xfrm>
            <a:off x="342900" y="328613"/>
            <a:ext cx="8410575" cy="549275"/>
          </a:xfrm>
        </p:spPr>
        <p:txBody>
          <a:bodyPr>
            <a:normAutofit fontScale="90000"/>
          </a:bodyPr>
          <a:lstStyle/>
          <a:p>
            <a:pPr algn="l" eaLnBrk="1" hangingPunct="1"/>
            <a:r>
              <a:rPr lang="en-US" sz="3600" smtClean="0"/>
              <a:t>Gross Domestic Product (GDP) Is…</a:t>
            </a:r>
          </a:p>
        </p:txBody>
      </p:sp>
      <p:sp>
        <p:nvSpPr>
          <p:cNvPr id="88069" name="Text Box 5"/>
          <p:cNvSpPr txBox="1">
            <a:spLocks noChangeArrowheads="1"/>
          </p:cNvSpPr>
          <p:nvPr/>
        </p:nvSpPr>
        <p:spPr bwMode="auto">
          <a:xfrm>
            <a:off x="363538" y="3092450"/>
            <a:ext cx="8369300" cy="1111250"/>
          </a:xfrm>
          <a:prstGeom prst="rect">
            <a:avLst/>
          </a:prstGeom>
          <a:noFill/>
          <a:ln w="9525">
            <a:noFill/>
            <a:miter lim="800000"/>
            <a:headEnd/>
            <a:tailEnd/>
          </a:ln>
        </p:spPr>
        <p:txBody>
          <a:bodyPr/>
          <a:lstStyle/>
          <a:p>
            <a:pPr>
              <a:lnSpc>
                <a:spcPct val="110000"/>
              </a:lnSpc>
              <a:spcBef>
                <a:spcPct val="25000"/>
              </a:spcBef>
            </a:pPr>
            <a:r>
              <a:rPr lang="en-US" sz="2800" i="1">
                <a:solidFill>
                  <a:srgbClr val="008080"/>
                </a:solidFill>
                <a:cs typeface="Arial" charset="0"/>
              </a:rPr>
              <a:t>GDP includes currently produced goods, </a:t>
            </a:r>
            <a:br>
              <a:rPr lang="en-US" sz="2800" i="1">
                <a:solidFill>
                  <a:srgbClr val="008080"/>
                </a:solidFill>
                <a:cs typeface="Arial" charset="0"/>
              </a:rPr>
            </a:br>
            <a:r>
              <a:rPr lang="en-US" sz="2800" i="1">
                <a:solidFill>
                  <a:srgbClr val="008080"/>
                </a:solidFill>
                <a:cs typeface="Arial" charset="0"/>
              </a:rPr>
              <a:t>not goods produced in the past.</a:t>
            </a:r>
          </a:p>
        </p:txBody>
      </p:sp>
      <p:sp>
        <p:nvSpPr>
          <p:cNvPr id="17416" name="Line 10"/>
          <p:cNvSpPr>
            <a:spLocks noChangeShapeType="1"/>
          </p:cNvSpPr>
          <p:nvPr/>
        </p:nvSpPr>
        <p:spPr bwMode="auto">
          <a:xfrm>
            <a:off x="268288" y="2970213"/>
            <a:ext cx="8545512" cy="0"/>
          </a:xfrm>
          <a:prstGeom prst="line">
            <a:avLst/>
          </a:prstGeom>
          <a:noFill/>
          <a:ln w="9525">
            <a:solidFill>
              <a:schemeClr val="tx1"/>
            </a:solidFill>
            <a:round/>
            <a:headEnd/>
            <a:tailEnd/>
          </a:ln>
        </p:spPr>
        <p:txBody>
          <a:bodyP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8069"/>
                                        </p:tgtEl>
                                        <p:attrNameLst>
                                          <p:attrName>style.visibility</p:attrName>
                                        </p:attrNameLst>
                                      </p:cBhvr>
                                      <p:to>
                                        <p:strVal val="visible"/>
                                      </p:to>
                                    </p:set>
                                    <p:animEffect transition="in" filter="wipe(left)">
                                      <p:cBhvr>
                                        <p:cTn id="7" dur="500"/>
                                        <p:tgtEl>
                                          <p:spTgt spid="880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9"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6" name="Rectangle 2"/>
          <p:cNvSpPr>
            <a:spLocks noChangeArrowheads="1"/>
          </p:cNvSpPr>
          <p:nvPr/>
        </p:nvSpPr>
        <p:spPr bwMode="auto">
          <a:xfrm>
            <a:off x="4486275" y="1597025"/>
            <a:ext cx="2774950" cy="558800"/>
          </a:xfrm>
          <a:prstGeom prst="rect">
            <a:avLst/>
          </a:prstGeom>
          <a:solidFill>
            <a:srgbClr val="DEBDFF"/>
          </a:solidFill>
          <a:ln w="9525">
            <a:noFill/>
            <a:miter lim="800000"/>
            <a:headEnd/>
            <a:tailEnd/>
          </a:ln>
        </p:spPr>
        <p:txBody>
          <a:bodyPr wrap="none" anchor="ctr"/>
          <a:lstStyle/>
          <a:p>
            <a:endParaRPr lang="en-US">
              <a:cs typeface="Arial" charset="0"/>
            </a:endParaRPr>
          </a:p>
        </p:txBody>
      </p:sp>
      <p:sp>
        <p:nvSpPr>
          <p:cNvPr id="18437" name="Rectangle 8"/>
          <p:cNvSpPr>
            <a:spLocks noGrp="1" noChangeArrowheads="1"/>
          </p:cNvSpPr>
          <p:nvPr>
            <p:ph type="body" idx="4294967295"/>
          </p:nvPr>
        </p:nvSpPr>
        <p:spPr>
          <a:xfrm>
            <a:off x="933450" y="949325"/>
            <a:ext cx="7583488" cy="1878013"/>
          </a:xfrm>
          <a:noFill/>
        </p:spPr>
        <p:txBody>
          <a:bodyPr/>
          <a:lstStyle/>
          <a:p>
            <a:pPr eaLnBrk="1" hangingPunct="1">
              <a:lnSpc>
                <a:spcPct val="120000"/>
              </a:lnSpc>
              <a:buFont typeface="Wingdings" pitchFamily="2" charset="2"/>
              <a:buNone/>
            </a:pPr>
            <a:r>
              <a:rPr lang="en-US" sz="3000" smtClean="0"/>
              <a:t>…the market value of all final goods &amp; services produced within a country </a:t>
            </a:r>
            <a:br>
              <a:rPr lang="en-US" sz="3000" smtClean="0"/>
            </a:br>
            <a:r>
              <a:rPr lang="en-US" sz="3000" smtClean="0"/>
              <a:t>in a given period of time.</a:t>
            </a:r>
          </a:p>
        </p:txBody>
      </p:sp>
      <p:sp>
        <p:nvSpPr>
          <p:cNvPr id="18438" name="Rectangle 4"/>
          <p:cNvSpPr>
            <a:spLocks noGrp="1" noChangeArrowheads="1"/>
          </p:cNvSpPr>
          <p:nvPr>
            <p:ph type="title" idx="4294967295"/>
          </p:nvPr>
        </p:nvSpPr>
        <p:spPr>
          <a:xfrm>
            <a:off x="342900" y="328613"/>
            <a:ext cx="8410575" cy="549275"/>
          </a:xfrm>
        </p:spPr>
        <p:txBody>
          <a:bodyPr>
            <a:normAutofit fontScale="90000"/>
          </a:bodyPr>
          <a:lstStyle/>
          <a:p>
            <a:pPr algn="l" eaLnBrk="1" hangingPunct="1"/>
            <a:r>
              <a:rPr lang="en-US" sz="3600" smtClean="0"/>
              <a:t>Gross Domestic Product (GDP) Is…</a:t>
            </a:r>
          </a:p>
        </p:txBody>
      </p:sp>
      <p:sp>
        <p:nvSpPr>
          <p:cNvPr id="90117" name="Text Box 5"/>
          <p:cNvSpPr txBox="1">
            <a:spLocks noChangeArrowheads="1"/>
          </p:cNvSpPr>
          <p:nvPr/>
        </p:nvSpPr>
        <p:spPr bwMode="auto">
          <a:xfrm>
            <a:off x="363538" y="3092450"/>
            <a:ext cx="8369300" cy="3060700"/>
          </a:xfrm>
          <a:prstGeom prst="rect">
            <a:avLst/>
          </a:prstGeom>
          <a:noFill/>
          <a:ln w="9525">
            <a:noFill/>
            <a:miter lim="800000"/>
            <a:headEnd/>
            <a:tailEnd/>
          </a:ln>
        </p:spPr>
        <p:txBody>
          <a:bodyPr/>
          <a:lstStyle/>
          <a:p>
            <a:pPr>
              <a:lnSpc>
                <a:spcPct val="110000"/>
              </a:lnSpc>
              <a:spcBef>
                <a:spcPct val="25000"/>
              </a:spcBef>
            </a:pPr>
            <a:r>
              <a:rPr lang="en-US" sz="2800" i="1">
                <a:solidFill>
                  <a:srgbClr val="008080"/>
                </a:solidFill>
                <a:cs typeface="Arial" charset="0"/>
              </a:rPr>
              <a:t>GDP measures the value of production that occurs within a country’s borders, whether done by its own citizens or by foreigners located there.  </a:t>
            </a:r>
          </a:p>
        </p:txBody>
      </p:sp>
      <p:sp>
        <p:nvSpPr>
          <p:cNvPr id="18440" name="Line 10"/>
          <p:cNvSpPr>
            <a:spLocks noChangeShapeType="1"/>
          </p:cNvSpPr>
          <p:nvPr/>
        </p:nvSpPr>
        <p:spPr bwMode="auto">
          <a:xfrm>
            <a:off x="268288" y="2970213"/>
            <a:ext cx="8545512" cy="0"/>
          </a:xfrm>
          <a:prstGeom prst="line">
            <a:avLst/>
          </a:prstGeom>
          <a:noFill/>
          <a:ln w="9525">
            <a:solidFill>
              <a:schemeClr val="tx1"/>
            </a:solidFill>
            <a:round/>
            <a:headEnd/>
            <a:tailEnd/>
          </a:ln>
        </p:spPr>
        <p:txBody>
          <a:bodyP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117"/>
                                        </p:tgtEl>
                                        <p:attrNameLst>
                                          <p:attrName>style.visibility</p:attrName>
                                        </p:attrNameLst>
                                      </p:cBhvr>
                                      <p:to>
                                        <p:strVal val="visible"/>
                                      </p:to>
                                    </p:set>
                                    <p:animEffect transition="in" filter="wipe(left)">
                                      <p:cBhvr>
                                        <p:cTn id="7" dur="500"/>
                                        <p:tgtEl>
                                          <p:spTgt spid="90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8302625" y="6375400"/>
            <a:ext cx="684213" cy="368300"/>
          </a:xfrm>
          <a:prstGeom prst="rect">
            <a:avLst/>
          </a:prstGeom>
        </p:spPr>
        <p:txBody>
          <a:bodyPr/>
          <a:lstStyle/>
          <a:p>
            <a:fld id="{605945FB-E693-4836-B800-B83DB5DF6712}" type="slidenum">
              <a:rPr lang="en-US"/>
              <a:pPr/>
              <a:t>25</a:t>
            </a:fld>
            <a:endParaRPr lang="en-US"/>
          </a:p>
        </p:txBody>
      </p:sp>
      <p:sp>
        <p:nvSpPr>
          <p:cNvPr id="324610" name="Rectangle 2"/>
          <p:cNvSpPr>
            <a:spLocks noGrp="1" noChangeArrowheads="1"/>
          </p:cNvSpPr>
          <p:nvPr>
            <p:ph type="title"/>
          </p:nvPr>
        </p:nvSpPr>
        <p:spPr/>
        <p:txBody>
          <a:bodyPr/>
          <a:lstStyle/>
          <a:p>
            <a:r>
              <a:rPr lang="en-US"/>
              <a:t>GDP vs GNP</a:t>
            </a:r>
          </a:p>
        </p:txBody>
      </p:sp>
      <p:sp>
        <p:nvSpPr>
          <p:cNvPr id="324611" name="Rectangle 3"/>
          <p:cNvSpPr>
            <a:spLocks noGrp="1" noChangeArrowheads="1"/>
          </p:cNvSpPr>
          <p:nvPr>
            <p:ph type="body" idx="1"/>
          </p:nvPr>
        </p:nvSpPr>
        <p:spPr/>
        <p:txBody>
          <a:bodyPr/>
          <a:lstStyle/>
          <a:p>
            <a:r>
              <a:rPr lang="en-US"/>
              <a:t>GNP or Gross </a:t>
            </a:r>
            <a:r>
              <a:rPr lang="en-US">
                <a:solidFill>
                  <a:srgbClr val="FF0000"/>
                </a:solidFill>
              </a:rPr>
              <a:t>National</a:t>
            </a:r>
            <a:r>
              <a:rPr lang="en-US"/>
              <a:t> Product is the total income earned by a nation’s permanent residents. It differs from GDP by including income that our citizen earn abroad and excluding income that foreigners earn here.</a:t>
            </a:r>
          </a:p>
          <a:p>
            <a:r>
              <a:rPr lang="en-US"/>
              <a:t>Can you think of countries where GDP may be much larger than GNP? </a:t>
            </a:r>
          </a:p>
          <a:p>
            <a:r>
              <a:rPr lang="en-US"/>
              <a:t>Can you think of countries where GNP may be much larger than GDP?</a:t>
            </a:r>
          </a:p>
        </p:txBody>
      </p:sp>
    </p:spTree>
    <p:custDataLst>
      <p:tags r:id="rId1"/>
    </p:custDataLst>
    <p:extLst>
      <p:ext uri="{BB962C8B-B14F-4D97-AF65-F5344CB8AC3E}">
        <p14:creationId xmlns:p14="http://schemas.microsoft.com/office/powerpoint/2010/main" val="215978211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60" name="Rectangle 2"/>
          <p:cNvSpPr>
            <a:spLocks noChangeArrowheads="1"/>
          </p:cNvSpPr>
          <p:nvPr/>
        </p:nvSpPr>
        <p:spPr bwMode="auto">
          <a:xfrm>
            <a:off x="1295400" y="2138363"/>
            <a:ext cx="4260850" cy="558800"/>
          </a:xfrm>
          <a:prstGeom prst="rect">
            <a:avLst/>
          </a:prstGeom>
          <a:solidFill>
            <a:srgbClr val="FFCC99"/>
          </a:solidFill>
          <a:ln w="9525">
            <a:noFill/>
            <a:miter lim="800000"/>
            <a:headEnd/>
            <a:tailEnd/>
          </a:ln>
        </p:spPr>
        <p:txBody>
          <a:bodyPr wrap="none" anchor="ctr"/>
          <a:lstStyle/>
          <a:p>
            <a:endParaRPr lang="en-US">
              <a:cs typeface="Arial" charset="0"/>
            </a:endParaRPr>
          </a:p>
        </p:txBody>
      </p:sp>
      <p:sp>
        <p:nvSpPr>
          <p:cNvPr id="19461" name="Rectangle 8"/>
          <p:cNvSpPr>
            <a:spLocks noGrp="1" noChangeArrowheads="1"/>
          </p:cNvSpPr>
          <p:nvPr>
            <p:ph type="body" idx="4294967295"/>
          </p:nvPr>
        </p:nvSpPr>
        <p:spPr>
          <a:xfrm>
            <a:off x="933450" y="949325"/>
            <a:ext cx="7583488" cy="1878013"/>
          </a:xfrm>
          <a:noFill/>
        </p:spPr>
        <p:txBody>
          <a:bodyPr/>
          <a:lstStyle/>
          <a:p>
            <a:pPr eaLnBrk="1" hangingPunct="1">
              <a:lnSpc>
                <a:spcPct val="120000"/>
              </a:lnSpc>
              <a:buFont typeface="Wingdings" pitchFamily="2" charset="2"/>
              <a:buNone/>
            </a:pPr>
            <a:r>
              <a:rPr lang="en-US" sz="3000" smtClean="0"/>
              <a:t>…the market value of all final goods &amp; services produced within a country </a:t>
            </a:r>
            <a:br>
              <a:rPr lang="en-US" sz="3000" smtClean="0"/>
            </a:br>
            <a:r>
              <a:rPr lang="en-US" sz="3000" smtClean="0"/>
              <a:t>in a given period of time.</a:t>
            </a:r>
          </a:p>
        </p:txBody>
      </p:sp>
      <p:sp>
        <p:nvSpPr>
          <p:cNvPr id="19462" name="Rectangle 4"/>
          <p:cNvSpPr>
            <a:spLocks noGrp="1" noChangeArrowheads="1"/>
          </p:cNvSpPr>
          <p:nvPr>
            <p:ph type="title" idx="4294967295"/>
          </p:nvPr>
        </p:nvSpPr>
        <p:spPr>
          <a:xfrm>
            <a:off x="342900" y="328613"/>
            <a:ext cx="8410575" cy="549275"/>
          </a:xfrm>
        </p:spPr>
        <p:txBody>
          <a:bodyPr>
            <a:normAutofit fontScale="90000"/>
          </a:bodyPr>
          <a:lstStyle/>
          <a:p>
            <a:pPr algn="l" eaLnBrk="1" hangingPunct="1"/>
            <a:r>
              <a:rPr lang="en-US" sz="3600" smtClean="0"/>
              <a:t>Gross Domestic Product (GDP) Is…</a:t>
            </a:r>
          </a:p>
        </p:txBody>
      </p:sp>
      <p:sp>
        <p:nvSpPr>
          <p:cNvPr id="92165" name="Text Box 5"/>
          <p:cNvSpPr txBox="1">
            <a:spLocks noChangeArrowheads="1"/>
          </p:cNvSpPr>
          <p:nvPr/>
        </p:nvSpPr>
        <p:spPr bwMode="auto">
          <a:xfrm>
            <a:off x="363538" y="3092450"/>
            <a:ext cx="8369300" cy="3060700"/>
          </a:xfrm>
          <a:prstGeom prst="rect">
            <a:avLst/>
          </a:prstGeom>
          <a:noFill/>
          <a:ln w="9525">
            <a:noFill/>
            <a:miter lim="800000"/>
            <a:headEnd/>
            <a:tailEnd/>
          </a:ln>
        </p:spPr>
        <p:txBody>
          <a:bodyPr/>
          <a:lstStyle/>
          <a:p>
            <a:pPr>
              <a:lnSpc>
                <a:spcPct val="110000"/>
              </a:lnSpc>
              <a:spcBef>
                <a:spcPct val="25000"/>
              </a:spcBef>
            </a:pPr>
            <a:r>
              <a:rPr lang="en-US" sz="2800" i="1">
                <a:solidFill>
                  <a:srgbClr val="008080"/>
                </a:solidFill>
                <a:cs typeface="Arial" charset="0"/>
              </a:rPr>
              <a:t>Usually a year or a quarter (3 months) </a:t>
            </a:r>
          </a:p>
        </p:txBody>
      </p:sp>
      <p:sp>
        <p:nvSpPr>
          <p:cNvPr id="19464" name="Line 10"/>
          <p:cNvSpPr>
            <a:spLocks noChangeShapeType="1"/>
          </p:cNvSpPr>
          <p:nvPr/>
        </p:nvSpPr>
        <p:spPr bwMode="auto">
          <a:xfrm>
            <a:off x="268288" y="2970213"/>
            <a:ext cx="8545512" cy="0"/>
          </a:xfrm>
          <a:prstGeom prst="line">
            <a:avLst/>
          </a:prstGeom>
          <a:noFill/>
          <a:ln w="9525">
            <a:solidFill>
              <a:schemeClr val="tx1"/>
            </a:solidFill>
            <a:round/>
            <a:headEnd/>
            <a:tailEnd/>
          </a:ln>
        </p:spPr>
        <p:txBody>
          <a:bodyP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2165"/>
                                        </p:tgtEl>
                                        <p:attrNameLst>
                                          <p:attrName>style.visibility</p:attrName>
                                        </p:attrNameLst>
                                      </p:cBhvr>
                                      <p:to>
                                        <p:strVal val="visible"/>
                                      </p:to>
                                    </p:set>
                                    <p:animEffect transition="in" filter="wipe(left)">
                                      <p:cBhvr>
                                        <p:cTn id="7" dur="500"/>
                                        <p:tgtEl>
                                          <p:spTgt spid="92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5" grpId="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4" name="Rectangle 2"/>
          <p:cNvSpPr>
            <a:spLocks noGrp="1" noChangeArrowheads="1"/>
          </p:cNvSpPr>
          <p:nvPr>
            <p:ph type="title" idx="4294967295"/>
          </p:nvPr>
        </p:nvSpPr>
        <p:spPr>
          <a:xfrm>
            <a:off x="342900" y="257175"/>
            <a:ext cx="8410575" cy="587375"/>
          </a:xfrm>
        </p:spPr>
        <p:txBody>
          <a:bodyPr>
            <a:normAutofit fontScale="90000"/>
          </a:bodyPr>
          <a:lstStyle/>
          <a:p>
            <a:pPr eaLnBrk="1" hangingPunct="1"/>
            <a:r>
              <a:rPr lang="en-US" smtClean="0"/>
              <a:t>The Components of GDP</a:t>
            </a:r>
          </a:p>
        </p:txBody>
      </p:sp>
      <p:sp>
        <p:nvSpPr>
          <p:cNvPr id="94211" name="Rectangle 3"/>
          <p:cNvSpPr>
            <a:spLocks noGrp="1" noChangeArrowheads="1"/>
          </p:cNvSpPr>
          <p:nvPr>
            <p:ph type="body" idx="4294967295"/>
          </p:nvPr>
        </p:nvSpPr>
        <p:spPr>
          <a:xfrm>
            <a:off x="303213" y="906463"/>
            <a:ext cx="8378825" cy="4538662"/>
          </a:xfrm>
        </p:spPr>
        <p:txBody>
          <a:bodyPr/>
          <a:lstStyle/>
          <a:p>
            <a:pPr eaLnBrk="1" hangingPunct="1">
              <a:spcBef>
                <a:spcPct val="25000"/>
              </a:spcBef>
            </a:pPr>
            <a:r>
              <a:rPr lang="en-US" smtClean="0"/>
              <a:t>Recall:  GDP is total spending. </a:t>
            </a:r>
          </a:p>
          <a:p>
            <a:pPr eaLnBrk="1" hangingPunct="1"/>
            <a:r>
              <a:rPr lang="en-US" smtClean="0"/>
              <a:t>Four components:</a:t>
            </a:r>
          </a:p>
          <a:p>
            <a:pPr lvl="1" eaLnBrk="1" hangingPunct="1"/>
            <a:r>
              <a:rPr lang="en-US" sz="2800" smtClean="0"/>
              <a:t>Consumption (</a:t>
            </a:r>
            <a:r>
              <a:rPr lang="en-US" sz="2800" b="1" smtClean="0">
                <a:latin typeface="Tahoma" pitchFamily="34" charset="0"/>
              </a:rPr>
              <a:t>C</a:t>
            </a:r>
            <a:r>
              <a:rPr lang="en-US" sz="2800" smtClean="0"/>
              <a:t>)</a:t>
            </a:r>
          </a:p>
          <a:p>
            <a:pPr lvl="1" eaLnBrk="1" hangingPunct="1"/>
            <a:r>
              <a:rPr lang="en-US" sz="2800" smtClean="0"/>
              <a:t>Investment (</a:t>
            </a:r>
            <a:r>
              <a:rPr lang="en-US" sz="2800" b="1" smtClean="0">
                <a:latin typeface="Tahoma" pitchFamily="34" charset="0"/>
              </a:rPr>
              <a:t>I</a:t>
            </a:r>
            <a:r>
              <a:rPr lang="en-US" sz="2800" smtClean="0"/>
              <a:t>)</a:t>
            </a:r>
          </a:p>
          <a:p>
            <a:pPr lvl="1" eaLnBrk="1" hangingPunct="1"/>
            <a:r>
              <a:rPr lang="en-US" sz="2800" smtClean="0"/>
              <a:t>Government Purchases (</a:t>
            </a:r>
            <a:r>
              <a:rPr lang="en-US" sz="2800" b="1" smtClean="0">
                <a:latin typeface="Tahoma" pitchFamily="34" charset="0"/>
              </a:rPr>
              <a:t>G</a:t>
            </a:r>
            <a:r>
              <a:rPr lang="en-US" sz="2800" smtClean="0"/>
              <a:t>)</a:t>
            </a:r>
          </a:p>
          <a:p>
            <a:pPr lvl="1" eaLnBrk="1" hangingPunct="1"/>
            <a:r>
              <a:rPr lang="en-US" sz="2800" smtClean="0"/>
              <a:t>Net Exports (</a:t>
            </a:r>
            <a:r>
              <a:rPr lang="en-US" sz="2800" b="1" smtClean="0">
                <a:latin typeface="Tahoma" pitchFamily="34" charset="0"/>
              </a:rPr>
              <a:t>NX</a:t>
            </a:r>
            <a:r>
              <a:rPr lang="en-US" sz="2800" smtClean="0"/>
              <a:t>)</a:t>
            </a:r>
          </a:p>
          <a:p>
            <a:pPr eaLnBrk="1" hangingPunct="1"/>
            <a:r>
              <a:rPr lang="en-US" smtClean="0"/>
              <a:t>These components add up to GDP (denoted </a:t>
            </a:r>
            <a:r>
              <a:rPr lang="en-US" b="1" smtClean="0">
                <a:latin typeface="Tahoma" pitchFamily="34" charset="0"/>
              </a:rPr>
              <a:t>Y</a:t>
            </a:r>
            <a:r>
              <a:rPr lang="en-US" smtClean="0"/>
              <a:t>):</a:t>
            </a:r>
          </a:p>
        </p:txBody>
      </p:sp>
      <p:sp>
        <p:nvSpPr>
          <p:cNvPr id="94213" name="Text Box 5"/>
          <p:cNvSpPr txBox="1">
            <a:spLocks noChangeArrowheads="1"/>
          </p:cNvSpPr>
          <p:nvPr/>
        </p:nvSpPr>
        <p:spPr bwMode="auto">
          <a:xfrm>
            <a:off x="1827213" y="5014913"/>
            <a:ext cx="5070475" cy="727075"/>
          </a:xfrm>
          <a:prstGeom prst="rect">
            <a:avLst/>
          </a:prstGeom>
          <a:solidFill>
            <a:srgbClr val="FFFF99"/>
          </a:solidFill>
          <a:ln w="9525">
            <a:noFill/>
            <a:miter lim="800000"/>
            <a:headEnd/>
            <a:tailEnd/>
          </a:ln>
          <a:effectLst>
            <a:outerShdw blurRad="50800" dist="38100" dir="2700000" algn="tl" rotWithShape="0">
              <a:prstClr val="black">
                <a:alpha val="40000"/>
              </a:prstClr>
            </a:outerShdw>
          </a:effectLst>
        </p:spPr>
        <p:txBody>
          <a:bodyPr anchor="ctr"/>
          <a:lstStyle/>
          <a:p>
            <a:pPr algn="ctr">
              <a:spcBef>
                <a:spcPct val="50000"/>
              </a:spcBef>
              <a:defRPr/>
            </a:pPr>
            <a:r>
              <a:rPr lang="en-US" sz="3000" b="1">
                <a:latin typeface="Tahoma" pitchFamily="34" charset="0"/>
                <a:cs typeface="Arial" charset="0"/>
              </a:rPr>
              <a:t>Y  =  C  +  I  +  G  +  NX</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animEffect transition="in" filter="wipe(left)">
                                      <p:cBhvr>
                                        <p:cTn id="7" dur="500"/>
                                        <p:tgtEl>
                                          <p:spTgt spid="942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4211">
                                            <p:txEl>
                                              <p:pRg st="1" end="1"/>
                                            </p:txEl>
                                          </p:spTgt>
                                        </p:tgtEl>
                                        <p:attrNameLst>
                                          <p:attrName>style.visibility</p:attrName>
                                        </p:attrNameLst>
                                      </p:cBhvr>
                                      <p:to>
                                        <p:strVal val="visible"/>
                                      </p:to>
                                    </p:set>
                                    <p:animEffect transition="in" filter="wipe(left)">
                                      <p:cBhvr>
                                        <p:cTn id="12" dur="500"/>
                                        <p:tgtEl>
                                          <p:spTgt spid="94211">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94211">
                                            <p:txEl>
                                              <p:pRg st="2" end="2"/>
                                            </p:txEl>
                                          </p:spTgt>
                                        </p:tgtEl>
                                        <p:attrNameLst>
                                          <p:attrName>style.visibility</p:attrName>
                                        </p:attrNameLst>
                                      </p:cBhvr>
                                      <p:to>
                                        <p:strVal val="visible"/>
                                      </p:to>
                                    </p:set>
                                    <p:animEffect transition="in" filter="wipe(left)">
                                      <p:cBhvr>
                                        <p:cTn id="15" dur="500"/>
                                        <p:tgtEl>
                                          <p:spTgt spid="94211">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94211">
                                            <p:txEl>
                                              <p:pRg st="3" end="3"/>
                                            </p:txEl>
                                          </p:spTgt>
                                        </p:tgtEl>
                                        <p:attrNameLst>
                                          <p:attrName>style.visibility</p:attrName>
                                        </p:attrNameLst>
                                      </p:cBhvr>
                                      <p:to>
                                        <p:strVal val="visible"/>
                                      </p:to>
                                    </p:set>
                                    <p:animEffect transition="in" filter="wipe(left)">
                                      <p:cBhvr>
                                        <p:cTn id="18" dur="500"/>
                                        <p:tgtEl>
                                          <p:spTgt spid="94211">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4211">
                                            <p:txEl>
                                              <p:pRg st="4" end="4"/>
                                            </p:txEl>
                                          </p:spTgt>
                                        </p:tgtEl>
                                        <p:attrNameLst>
                                          <p:attrName>style.visibility</p:attrName>
                                        </p:attrNameLst>
                                      </p:cBhvr>
                                      <p:to>
                                        <p:strVal val="visible"/>
                                      </p:to>
                                    </p:set>
                                    <p:animEffect transition="in" filter="wipe(left)">
                                      <p:cBhvr>
                                        <p:cTn id="21" dur="500"/>
                                        <p:tgtEl>
                                          <p:spTgt spid="94211">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94211">
                                            <p:txEl>
                                              <p:pRg st="5" end="5"/>
                                            </p:txEl>
                                          </p:spTgt>
                                        </p:tgtEl>
                                        <p:attrNameLst>
                                          <p:attrName>style.visibility</p:attrName>
                                        </p:attrNameLst>
                                      </p:cBhvr>
                                      <p:to>
                                        <p:strVal val="visible"/>
                                      </p:to>
                                    </p:set>
                                    <p:animEffect transition="in" filter="wipe(left)">
                                      <p:cBhvr>
                                        <p:cTn id="24" dur="500"/>
                                        <p:tgtEl>
                                          <p:spTgt spid="94211">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4211">
                                            <p:txEl>
                                              <p:pRg st="6" end="6"/>
                                            </p:txEl>
                                          </p:spTgt>
                                        </p:tgtEl>
                                        <p:attrNameLst>
                                          <p:attrName>style.visibility</p:attrName>
                                        </p:attrNameLst>
                                      </p:cBhvr>
                                      <p:to>
                                        <p:strVal val="visible"/>
                                      </p:to>
                                    </p:set>
                                    <p:animEffect transition="in" filter="wipe(left)">
                                      <p:cBhvr>
                                        <p:cTn id="29" dur="500"/>
                                        <p:tgtEl>
                                          <p:spTgt spid="94211">
                                            <p:txEl>
                                              <p:pRg st="6" end="6"/>
                                            </p:txEl>
                                          </p:spTgt>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94213"/>
                                        </p:tgtEl>
                                        <p:attrNameLst>
                                          <p:attrName>style.visibility</p:attrName>
                                        </p:attrNameLst>
                                      </p:cBhvr>
                                      <p:to>
                                        <p:strVal val="visible"/>
                                      </p:to>
                                    </p:set>
                                    <p:animEffect transition="in" filter="fade">
                                      <p:cBhvr>
                                        <p:cTn id="33" dur="500"/>
                                        <p:tgtEl>
                                          <p:spTgt spid="94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uild="p" bldLvl="4"/>
      <p:bldP spid="94213"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p:txBody>
          <a:bodyPr/>
          <a:lstStyle/>
          <a:p>
            <a:pPr eaLnBrk="1" hangingPunct="1"/>
            <a:r>
              <a:rPr lang="en-US" smtClean="0"/>
              <a:t>Consumption (C)</a:t>
            </a:r>
          </a:p>
        </p:txBody>
      </p:sp>
      <p:sp>
        <p:nvSpPr>
          <p:cNvPr id="21509" name="Rectangle 3"/>
          <p:cNvSpPr>
            <a:spLocks noGrp="1" noChangeArrowheads="1"/>
          </p:cNvSpPr>
          <p:nvPr>
            <p:ph idx="1"/>
          </p:nvPr>
        </p:nvSpPr>
        <p:spPr/>
        <p:txBody>
          <a:bodyPr/>
          <a:lstStyle/>
          <a:p>
            <a:pPr eaLnBrk="1" hangingPunct="1"/>
            <a:r>
              <a:rPr lang="en-US" smtClean="0"/>
              <a:t>is total spending by households on g&amp;s.  </a:t>
            </a:r>
          </a:p>
          <a:p>
            <a:pPr eaLnBrk="1" hangingPunct="1"/>
            <a:r>
              <a:rPr lang="en-US" smtClean="0"/>
              <a:t>Note on housing costs:  </a:t>
            </a:r>
            <a:endParaRPr lang="en-US" b="1" smtClean="0"/>
          </a:p>
          <a:p>
            <a:pPr lvl="1" eaLnBrk="1" hangingPunct="1">
              <a:lnSpc>
                <a:spcPct val="105000"/>
              </a:lnSpc>
              <a:spcBef>
                <a:spcPct val="25000"/>
              </a:spcBef>
            </a:pPr>
            <a:r>
              <a:rPr lang="en-US" smtClean="0"/>
              <a:t>For renters, </a:t>
            </a:r>
            <a:br>
              <a:rPr lang="en-US" smtClean="0"/>
            </a:br>
            <a:r>
              <a:rPr lang="en-US" smtClean="0"/>
              <a:t>consumption includes rent payments. </a:t>
            </a:r>
          </a:p>
          <a:p>
            <a:pPr lvl="1" eaLnBrk="1" hangingPunct="1">
              <a:lnSpc>
                <a:spcPct val="105000"/>
              </a:lnSpc>
              <a:spcBef>
                <a:spcPct val="25000"/>
              </a:spcBef>
            </a:pPr>
            <a:r>
              <a:rPr lang="en-US" smtClean="0"/>
              <a:t>For homeowners, </a:t>
            </a:r>
            <a:br>
              <a:rPr lang="en-US" smtClean="0"/>
            </a:br>
            <a:r>
              <a:rPr lang="en-US" smtClean="0"/>
              <a:t>consumption includes the imputed rental value of the house, but not the purchase price or mortgage payments.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509">
                                            <p:txEl>
                                              <p:pRg st="0" end="0"/>
                                            </p:txEl>
                                          </p:spTgt>
                                        </p:tgtEl>
                                        <p:attrNameLst>
                                          <p:attrName>style.visibility</p:attrName>
                                        </p:attrNameLst>
                                      </p:cBhvr>
                                      <p:to>
                                        <p:strVal val="visible"/>
                                      </p:to>
                                    </p:set>
                                    <p:animEffect transition="in" filter="wipe(left)">
                                      <p:cBhvr>
                                        <p:cTn id="7" dur="500"/>
                                        <p:tgtEl>
                                          <p:spTgt spid="2150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509">
                                            <p:txEl>
                                              <p:pRg st="1" end="1"/>
                                            </p:txEl>
                                          </p:spTgt>
                                        </p:tgtEl>
                                        <p:attrNameLst>
                                          <p:attrName>style.visibility</p:attrName>
                                        </p:attrNameLst>
                                      </p:cBhvr>
                                      <p:to>
                                        <p:strVal val="visible"/>
                                      </p:to>
                                    </p:set>
                                    <p:animEffect transition="in" filter="wipe(left)">
                                      <p:cBhvr>
                                        <p:cTn id="12" dur="500"/>
                                        <p:tgtEl>
                                          <p:spTgt spid="2150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509">
                                            <p:txEl>
                                              <p:pRg st="2" end="2"/>
                                            </p:txEl>
                                          </p:spTgt>
                                        </p:tgtEl>
                                        <p:attrNameLst>
                                          <p:attrName>style.visibility</p:attrName>
                                        </p:attrNameLst>
                                      </p:cBhvr>
                                      <p:to>
                                        <p:strVal val="visible"/>
                                      </p:to>
                                    </p:set>
                                    <p:animEffect transition="in" filter="wipe(left)">
                                      <p:cBhvr>
                                        <p:cTn id="17" dur="500"/>
                                        <p:tgtEl>
                                          <p:spTgt spid="2150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509">
                                            <p:txEl>
                                              <p:pRg st="3" end="3"/>
                                            </p:txEl>
                                          </p:spTgt>
                                        </p:tgtEl>
                                        <p:attrNameLst>
                                          <p:attrName>style.visibility</p:attrName>
                                        </p:attrNameLst>
                                      </p:cBhvr>
                                      <p:to>
                                        <p:strVal val="visible"/>
                                      </p:to>
                                    </p:set>
                                    <p:animEffect transition="in" filter="wipe(left)">
                                      <p:cBhvr>
                                        <p:cTn id="22" dur="500"/>
                                        <p:tgtEl>
                                          <p:spTgt spid="2150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build="p" bldLvl="4"/>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p:txBody>
          <a:bodyPr>
            <a:normAutofit/>
          </a:bodyPr>
          <a:lstStyle/>
          <a:p>
            <a:pPr eaLnBrk="1" hangingPunct="1"/>
            <a:r>
              <a:rPr lang="en-US" smtClean="0"/>
              <a:t>Micro vs. Macro</a:t>
            </a:r>
          </a:p>
        </p:txBody>
      </p:sp>
      <p:sp>
        <p:nvSpPr>
          <p:cNvPr id="8197" name="Rectangle 3"/>
          <p:cNvSpPr>
            <a:spLocks noGrp="1" noChangeArrowheads="1"/>
          </p:cNvSpPr>
          <p:nvPr>
            <p:ph idx="1"/>
          </p:nvPr>
        </p:nvSpPr>
        <p:spPr/>
        <p:txBody>
          <a:bodyPr/>
          <a:lstStyle/>
          <a:p>
            <a:pPr eaLnBrk="1" hangingPunct="1">
              <a:spcBef>
                <a:spcPct val="60000"/>
              </a:spcBef>
            </a:pPr>
            <a:r>
              <a:rPr lang="en-US" b="1" i="1" dirty="0" smtClean="0">
                <a:solidFill>
                  <a:srgbClr val="CC0000"/>
                </a:solidFill>
              </a:rPr>
              <a:t>Microeconomics</a:t>
            </a:r>
            <a:r>
              <a:rPr lang="en-US" dirty="0" smtClean="0"/>
              <a:t>:  </a:t>
            </a:r>
            <a:br>
              <a:rPr lang="en-US" dirty="0" smtClean="0"/>
            </a:br>
            <a:r>
              <a:rPr lang="en-US" dirty="0" smtClean="0"/>
              <a:t>The study of how individual households and firms make decisions, interact with one another in markets.</a:t>
            </a:r>
          </a:p>
          <a:p>
            <a:pPr eaLnBrk="1" hangingPunct="1">
              <a:spcBef>
                <a:spcPct val="60000"/>
              </a:spcBef>
            </a:pPr>
            <a:r>
              <a:rPr lang="en-US" b="1" i="1" dirty="0" smtClean="0">
                <a:solidFill>
                  <a:srgbClr val="CC0000"/>
                </a:solidFill>
              </a:rPr>
              <a:t>Macroeconomics</a:t>
            </a:r>
            <a:r>
              <a:rPr lang="en-US" dirty="0" smtClean="0"/>
              <a:t>:  </a:t>
            </a:r>
            <a:br>
              <a:rPr lang="en-US" dirty="0" smtClean="0"/>
            </a:br>
            <a:r>
              <a:rPr lang="en-US" dirty="0" smtClean="0"/>
              <a:t>The study of the economy as a whole.</a:t>
            </a:r>
          </a:p>
          <a:p>
            <a:pPr eaLnBrk="1" hangingPunct="1">
              <a:spcBef>
                <a:spcPct val="60000"/>
              </a:spcBef>
              <a:buNone/>
            </a:pPr>
            <a:endParaRPr lang="en-US" dirty="0"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97">
                                            <p:txEl>
                                              <p:pRg st="0" end="0"/>
                                            </p:txEl>
                                          </p:spTgt>
                                        </p:tgtEl>
                                        <p:attrNameLst>
                                          <p:attrName>style.visibility</p:attrName>
                                        </p:attrNameLst>
                                      </p:cBhvr>
                                      <p:to>
                                        <p:strVal val="visible"/>
                                      </p:to>
                                    </p:set>
                                    <p:animEffect transition="in" filter="wipe(left)">
                                      <p:cBhvr>
                                        <p:cTn id="7" dur="500"/>
                                        <p:tgtEl>
                                          <p:spTgt spid="81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197">
                                            <p:txEl>
                                              <p:pRg st="1" end="1"/>
                                            </p:txEl>
                                          </p:spTgt>
                                        </p:tgtEl>
                                        <p:attrNameLst>
                                          <p:attrName>style.visibility</p:attrName>
                                        </p:attrNameLst>
                                      </p:cBhvr>
                                      <p:to>
                                        <p:strVal val="visible"/>
                                      </p:to>
                                    </p:set>
                                    <p:animEffect transition="in" filter="wipe(left)">
                                      <p:cBhvr>
                                        <p:cTn id="12" dur="500"/>
                                        <p:tgtEl>
                                          <p:spTgt spid="819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build="p" bldLvl="4"/>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p:txBody>
          <a:bodyPr/>
          <a:lstStyle/>
          <a:p>
            <a:pPr eaLnBrk="1" hangingPunct="1"/>
            <a:r>
              <a:rPr lang="en-US" smtClean="0"/>
              <a:t>Investment (I)</a:t>
            </a:r>
          </a:p>
        </p:txBody>
      </p:sp>
      <p:sp>
        <p:nvSpPr>
          <p:cNvPr id="22533" name="Rectangle 3"/>
          <p:cNvSpPr>
            <a:spLocks noGrp="1" noChangeArrowheads="1"/>
          </p:cNvSpPr>
          <p:nvPr>
            <p:ph idx="1"/>
          </p:nvPr>
        </p:nvSpPr>
        <p:spPr/>
        <p:txBody>
          <a:bodyPr/>
          <a:lstStyle/>
          <a:p>
            <a:pPr eaLnBrk="1" hangingPunct="1"/>
            <a:r>
              <a:rPr lang="en-US" dirty="0" smtClean="0"/>
              <a:t>is total spending on goods that will be used in the future to produce more goods.  </a:t>
            </a:r>
          </a:p>
          <a:p>
            <a:pPr eaLnBrk="1" hangingPunct="1">
              <a:spcBef>
                <a:spcPct val="60000"/>
              </a:spcBef>
            </a:pPr>
            <a:r>
              <a:rPr lang="en-US" dirty="0" smtClean="0"/>
              <a:t>includes spending on</a:t>
            </a:r>
          </a:p>
          <a:p>
            <a:pPr lvl="1" eaLnBrk="1" hangingPunct="1"/>
            <a:r>
              <a:rPr lang="en-US" dirty="0" smtClean="0"/>
              <a:t>capital equipment (e.g., machines, tools)</a:t>
            </a:r>
          </a:p>
          <a:p>
            <a:pPr lvl="1" eaLnBrk="1" hangingPunct="1"/>
            <a:r>
              <a:rPr lang="en-US" dirty="0" smtClean="0"/>
              <a:t>structures (factories, office buildings, houses)</a:t>
            </a:r>
          </a:p>
          <a:p>
            <a:pPr lvl="1" eaLnBrk="1" hangingPunct="1"/>
            <a:r>
              <a:rPr lang="en-US" dirty="0" smtClean="0"/>
              <a:t>inventories (goods produced but not yet sold)</a:t>
            </a:r>
          </a:p>
        </p:txBody>
      </p:sp>
      <p:sp>
        <p:nvSpPr>
          <p:cNvPr id="98309" name="Text Box 5"/>
          <p:cNvSpPr txBox="1">
            <a:spLocks noChangeArrowheads="1"/>
          </p:cNvSpPr>
          <p:nvPr/>
        </p:nvSpPr>
        <p:spPr bwMode="auto">
          <a:xfrm>
            <a:off x="1885950" y="4556125"/>
            <a:ext cx="5276850" cy="1692275"/>
          </a:xfrm>
          <a:prstGeom prst="rect">
            <a:avLst/>
          </a:prstGeom>
          <a:gradFill rotWithShape="1">
            <a:gsLst>
              <a:gs pos="0">
                <a:srgbClr val="FFCC99"/>
              </a:gs>
              <a:gs pos="50000">
                <a:srgbClr val="FFFFCC"/>
              </a:gs>
              <a:gs pos="100000">
                <a:srgbClr val="FFCC99"/>
              </a:gs>
            </a:gsLst>
            <a:lin ang="2700000" scaled="1"/>
          </a:gradFill>
          <a:ln w="9525">
            <a:noFill/>
            <a:miter lim="800000"/>
            <a:headEnd/>
            <a:tailEnd/>
          </a:ln>
          <a:effectLst>
            <a:outerShdw blurRad="50800" dist="38100" dir="2700000" algn="tl" rotWithShape="0">
              <a:prstClr val="black">
                <a:alpha val="40000"/>
              </a:prstClr>
            </a:outerShdw>
          </a:effectLst>
        </p:spPr>
        <p:txBody>
          <a:bodyPr anchor="ctr"/>
          <a:lstStyle/>
          <a:p>
            <a:pPr algn="ctr">
              <a:lnSpc>
                <a:spcPct val="120000"/>
              </a:lnSpc>
              <a:defRPr/>
            </a:pPr>
            <a:r>
              <a:rPr lang="en-US" sz="2800" i="1" dirty="0">
                <a:cs typeface="Arial" charset="0"/>
              </a:rPr>
              <a:t>Note: </a:t>
            </a:r>
            <a:r>
              <a:rPr lang="en-US" sz="2800" b="1" i="1" dirty="0">
                <a:solidFill>
                  <a:srgbClr val="FF6600"/>
                </a:solidFill>
                <a:effectLst>
                  <a:outerShdw blurRad="38100" dist="38100" dir="2700000" algn="tl">
                    <a:srgbClr val="000000"/>
                  </a:outerShdw>
                </a:effectLst>
                <a:cs typeface="Arial" charset="0"/>
              </a:rPr>
              <a:t>“Investment”</a:t>
            </a:r>
            <a:r>
              <a:rPr lang="en-US" sz="2800" i="1" dirty="0">
                <a:cs typeface="Arial" charset="0"/>
              </a:rPr>
              <a:t> does not mean the purchase of financial assets like stocks and bonds.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533">
                                            <p:txEl>
                                              <p:pRg st="0" end="0"/>
                                            </p:txEl>
                                          </p:spTgt>
                                        </p:tgtEl>
                                        <p:attrNameLst>
                                          <p:attrName>style.visibility</p:attrName>
                                        </p:attrNameLst>
                                      </p:cBhvr>
                                      <p:to>
                                        <p:strVal val="visible"/>
                                      </p:to>
                                    </p:set>
                                    <p:animEffect transition="in" filter="wipe(left)">
                                      <p:cBhvr>
                                        <p:cTn id="7" dur="500"/>
                                        <p:tgtEl>
                                          <p:spTgt spid="225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533">
                                            <p:txEl>
                                              <p:pRg st="1" end="1"/>
                                            </p:txEl>
                                          </p:spTgt>
                                        </p:tgtEl>
                                        <p:attrNameLst>
                                          <p:attrName>style.visibility</p:attrName>
                                        </p:attrNameLst>
                                      </p:cBhvr>
                                      <p:to>
                                        <p:strVal val="visible"/>
                                      </p:to>
                                    </p:set>
                                    <p:animEffect transition="in" filter="wipe(left)">
                                      <p:cBhvr>
                                        <p:cTn id="12" dur="500"/>
                                        <p:tgtEl>
                                          <p:spTgt spid="2253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533">
                                            <p:txEl>
                                              <p:pRg st="2" end="2"/>
                                            </p:txEl>
                                          </p:spTgt>
                                        </p:tgtEl>
                                        <p:attrNameLst>
                                          <p:attrName>style.visibility</p:attrName>
                                        </p:attrNameLst>
                                      </p:cBhvr>
                                      <p:to>
                                        <p:strVal val="visible"/>
                                      </p:to>
                                    </p:set>
                                    <p:animEffect transition="in" filter="wipe(left)">
                                      <p:cBhvr>
                                        <p:cTn id="17" dur="500"/>
                                        <p:tgtEl>
                                          <p:spTgt spid="2253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533">
                                            <p:txEl>
                                              <p:pRg st="3" end="3"/>
                                            </p:txEl>
                                          </p:spTgt>
                                        </p:tgtEl>
                                        <p:attrNameLst>
                                          <p:attrName>style.visibility</p:attrName>
                                        </p:attrNameLst>
                                      </p:cBhvr>
                                      <p:to>
                                        <p:strVal val="visible"/>
                                      </p:to>
                                    </p:set>
                                    <p:animEffect transition="in" filter="wipe(left)">
                                      <p:cBhvr>
                                        <p:cTn id="22" dur="500"/>
                                        <p:tgtEl>
                                          <p:spTgt spid="2253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2533">
                                            <p:txEl>
                                              <p:pRg st="4" end="4"/>
                                            </p:txEl>
                                          </p:spTgt>
                                        </p:tgtEl>
                                        <p:attrNameLst>
                                          <p:attrName>style.visibility</p:attrName>
                                        </p:attrNameLst>
                                      </p:cBhvr>
                                      <p:to>
                                        <p:strVal val="visible"/>
                                      </p:to>
                                    </p:set>
                                    <p:animEffect transition="in" filter="wipe(left)">
                                      <p:cBhvr>
                                        <p:cTn id="27" dur="500"/>
                                        <p:tgtEl>
                                          <p:spTgt spid="2253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8309"/>
                                        </p:tgtEl>
                                        <p:attrNameLst>
                                          <p:attrName>style.visibility</p:attrName>
                                        </p:attrNameLst>
                                      </p:cBhvr>
                                      <p:to>
                                        <p:strVal val="visible"/>
                                      </p:to>
                                    </p:set>
                                    <p:animEffect transition="in" filter="fade">
                                      <p:cBhvr>
                                        <p:cTn id="32" dur="500"/>
                                        <p:tgtEl>
                                          <p:spTgt spid="98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build="p" bldLvl="4"/>
      <p:bldP spid="98309"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p:txBody>
          <a:bodyPr/>
          <a:lstStyle/>
          <a:p>
            <a:pPr eaLnBrk="1" hangingPunct="1"/>
            <a:r>
              <a:rPr lang="en-US" dirty="0" smtClean="0"/>
              <a:t>Government Purchases (G)</a:t>
            </a:r>
          </a:p>
        </p:txBody>
      </p:sp>
      <p:sp>
        <p:nvSpPr>
          <p:cNvPr id="23557" name="Rectangle 3"/>
          <p:cNvSpPr>
            <a:spLocks noGrp="1" noChangeArrowheads="1"/>
          </p:cNvSpPr>
          <p:nvPr>
            <p:ph idx="1"/>
          </p:nvPr>
        </p:nvSpPr>
        <p:spPr/>
        <p:txBody>
          <a:bodyPr/>
          <a:lstStyle/>
          <a:p>
            <a:pPr eaLnBrk="1" hangingPunct="1">
              <a:spcBef>
                <a:spcPct val="55000"/>
              </a:spcBef>
            </a:pPr>
            <a:r>
              <a:rPr lang="en-US" smtClean="0"/>
              <a:t>is all spending on the g&amp;s purchased by govt </a:t>
            </a:r>
            <a:br>
              <a:rPr lang="en-US" smtClean="0"/>
            </a:br>
            <a:r>
              <a:rPr lang="en-US" smtClean="0"/>
              <a:t>at the federal, state, and local levels.</a:t>
            </a:r>
          </a:p>
          <a:p>
            <a:pPr eaLnBrk="1" hangingPunct="1">
              <a:spcBef>
                <a:spcPct val="55000"/>
              </a:spcBef>
            </a:pPr>
            <a:r>
              <a:rPr lang="en-US" b="1" smtClean="0">
                <a:latin typeface="Tahoma" pitchFamily="34" charset="0"/>
              </a:rPr>
              <a:t>G</a:t>
            </a:r>
            <a:r>
              <a:rPr lang="en-US" smtClean="0"/>
              <a:t> excludes </a:t>
            </a:r>
            <a:r>
              <a:rPr lang="en-US" b="1" smtClean="0">
                <a:solidFill>
                  <a:srgbClr val="CC0000"/>
                </a:solidFill>
              </a:rPr>
              <a:t>transfer payments</a:t>
            </a:r>
            <a:r>
              <a:rPr lang="en-US" smtClean="0"/>
              <a:t>, such as </a:t>
            </a:r>
            <a:br>
              <a:rPr lang="en-US" smtClean="0"/>
            </a:br>
            <a:r>
              <a:rPr lang="en-US" smtClean="0"/>
              <a:t>Social Security or unemployment insurance benefits.  </a:t>
            </a:r>
          </a:p>
          <a:p>
            <a:pPr eaLnBrk="1" hangingPunct="1">
              <a:spcBef>
                <a:spcPct val="15000"/>
              </a:spcBef>
              <a:buFont typeface="Wingdings" pitchFamily="2" charset="2"/>
              <a:buNone/>
            </a:pPr>
            <a:r>
              <a:rPr lang="en-US" smtClean="0"/>
              <a:t>	They are not purchases of g&amp;s.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557">
                                            <p:txEl>
                                              <p:pRg st="0" end="0"/>
                                            </p:txEl>
                                          </p:spTgt>
                                        </p:tgtEl>
                                        <p:attrNameLst>
                                          <p:attrName>style.visibility</p:attrName>
                                        </p:attrNameLst>
                                      </p:cBhvr>
                                      <p:to>
                                        <p:strVal val="visible"/>
                                      </p:to>
                                    </p:set>
                                    <p:animEffect transition="in" filter="wipe(left)">
                                      <p:cBhvr>
                                        <p:cTn id="7" dur="500"/>
                                        <p:tgtEl>
                                          <p:spTgt spid="235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557">
                                            <p:txEl>
                                              <p:pRg st="1" end="1"/>
                                            </p:txEl>
                                          </p:spTgt>
                                        </p:tgtEl>
                                        <p:attrNameLst>
                                          <p:attrName>style.visibility</p:attrName>
                                        </p:attrNameLst>
                                      </p:cBhvr>
                                      <p:to>
                                        <p:strVal val="visible"/>
                                      </p:to>
                                    </p:set>
                                    <p:animEffect transition="in" filter="wipe(left)">
                                      <p:cBhvr>
                                        <p:cTn id="12" dur="500"/>
                                        <p:tgtEl>
                                          <p:spTgt spid="2355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557">
                                            <p:txEl>
                                              <p:pRg st="2" end="2"/>
                                            </p:txEl>
                                          </p:spTgt>
                                        </p:tgtEl>
                                        <p:attrNameLst>
                                          <p:attrName>style.visibility</p:attrName>
                                        </p:attrNameLst>
                                      </p:cBhvr>
                                      <p:to>
                                        <p:strVal val="visible"/>
                                      </p:to>
                                    </p:set>
                                    <p:animEffect transition="in" filter="wipe(left)">
                                      <p:cBhvr>
                                        <p:cTn id="17" dur="500"/>
                                        <p:tgtEl>
                                          <p:spTgt spid="2355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build="p" bldLvl="4"/>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p:txBody>
          <a:bodyPr/>
          <a:lstStyle/>
          <a:p>
            <a:pPr eaLnBrk="1" hangingPunct="1"/>
            <a:r>
              <a:rPr lang="en-US" smtClean="0"/>
              <a:t>Net Exports (NX)</a:t>
            </a:r>
          </a:p>
        </p:txBody>
      </p:sp>
      <p:sp>
        <p:nvSpPr>
          <p:cNvPr id="24581" name="Rectangle 3"/>
          <p:cNvSpPr>
            <a:spLocks noGrp="1" noChangeArrowheads="1"/>
          </p:cNvSpPr>
          <p:nvPr>
            <p:ph idx="1"/>
          </p:nvPr>
        </p:nvSpPr>
        <p:spPr/>
        <p:txBody>
          <a:bodyPr/>
          <a:lstStyle/>
          <a:p>
            <a:pPr eaLnBrk="1" hangingPunct="1"/>
            <a:r>
              <a:rPr lang="en-US" b="1" smtClean="0">
                <a:latin typeface="Tahoma" pitchFamily="34" charset="0"/>
              </a:rPr>
              <a:t>NX</a:t>
            </a:r>
            <a:r>
              <a:rPr lang="en-US" smtClean="0"/>
              <a:t> = exports – imports</a:t>
            </a:r>
          </a:p>
          <a:p>
            <a:pPr eaLnBrk="1" hangingPunct="1"/>
            <a:r>
              <a:rPr lang="en-US" smtClean="0"/>
              <a:t>Exports represent foreign spending on the economy’s g&amp;s.  </a:t>
            </a:r>
          </a:p>
          <a:p>
            <a:pPr eaLnBrk="1" hangingPunct="1"/>
            <a:r>
              <a:rPr lang="en-US" smtClean="0"/>
              <a:t>Imports are the portions of </a:t>
            </a:r>
            <a:r>
              <a:rPr lang="en-US" b="1" smtClean="0">
                <a:latin typeface="Tahoma" pitchFamily="34" charset="0"/>
              </a:rPr>
              <a:t>C</a:t>
            </a:r>
            <a:r>
              <a:rPr lang="en-US" smtClean="0"/>
              <a:t>, </a:t>
            </a:r>
            <a:r>
              <a:rPr lang="en-US" b="1" smtClean="0">
                <a:latin typeface="Tahoma" pitchFamily="34" charset="0"/>
              </a:rPr>
              <a:t>I</a:t>
            </a:r>
            <a:r>
              <a:rPr lang="en-US" smtClean="0"/>
              <a:t>, and </a:t>
            </a:r>
            <a:r>
              <a:rPr lang="en-US" b="1" smtClean="0">
                <a:latin typeface="Tahoma" pitchFamily="34" charset="0"/>
              </a:rPr>
              <a:t>G</a:t>
            </a:r>
            <a:r>
              <a:rPr lang="en-US" smtClean="0"/>
              <a:t> </a:t>
            </a:r>
            <a:br>
              <a:rPr lang="en-US" smtClean="0"/>
            </a:br>
            <a:r>
              <a:rPr lang="en-US" smtClean="0"/>
              <a:t>that are spent on g&amp;s produced abroad.  </a:t>
            </a:r>
          </a:p>
          <a:p>
            <a:pPr eaLnBrk="1" hangingPunct="1"/>
            <a:r>
              <a:rPr lang="en-US" smtClean="0"/>
              <a:t>Adding up all the components of GDP gives:</a:t>
            </a:r>
          </a:p>
        </p:txBody>
      </p:sp>
      <p:sp>
        <p:nvSpPr>
          <p:cNvPr id="101381" name="Text Box 5"/>
          <p:cNvSpPr txBox="1">
            <a:spLocks noChangeArrowheads="1"/>
          </p:cNvSpPr>
          <p:nvPr/>
        </p:nvSpPr>
        <p:spPr bwMode="auto">
          <a:xfrm>
            <a:off x="1828800" y="5029200"/>
            <a:ext cx="5070475" cy="727075"/>
          </a:xfrm>
          <a:prstGeom prst="rect">
            <a:avLst/>
          </a:prstGeom>
          <a:solidFill>
            <a:srgbClr val="FFFF99"/>
          </a:solidFill>
          <a:ln w="9525">
            <a:noFill/>
            <a:miter lim="800000"/>
            <a:headEnd/>
            <a:tailEnd/>
          </a:ln>
          <a:effectLst>
            <a:outerShdw blurRad="50800" dist="38100" dir="2700000" algn="tl" rotWithShape="0">
              <a:prstClr val="black">
                <a:alpha val="40000"/>
              </a:prstClr>
            </a:outerShdw>
          </a:effectLst>
        </p:spPr>
        <p:txBody>
          <a:bodyPr anchor="ctr"/>
          <a:lstStyle/>
          <a:p>
            <a:pPr algn="ctr">
              <a:spcBef>
                <a:spcPct val="50000"/>
              </a:spcBef>
              <a:defRPr/>
            </a:pPr>
            <a:r>
              <a:rPr lang="en-US" sz="3000" b="1" dirty="0">
                <a:latin typeface="Tahoma" pitchFamily="34" charset="0"/>
                <a:cs typeface="Arial" charset="0"/>
              </a:rPr>
              <a:t>Y  =  C  +  I  +  G  +  NX</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581">
                                            <p:txEl>
                                              <p:pRg st="0" end="0"/>
                                            </p:txEl>
                                          </p:spTgt>
                                        </p:tgtEl>
                                        <p:attrNameLst>
                                          <p:attrName>style.visibility</p:attrName>
                                        </p:attrNameLst>
                                      </p:cBhvr>
                                      <p:to>
                                        <p:strVal val="visible"/>
                                      </p:to>
                                    </p:set>
                                    <p:animEffect transition="in" filter="wipe(left)">
                                      <p:cBhvr>
                                        <p:cTn id="7" dur="500"/>
                                        <p:tgtEl>
                                          <p:spTgt spid="2458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581">
                                            <p:txEl>
                                              <p:pRg st="1" end="1"/>
                                            </p:txEl>
                                          </p:spTgt>
                                        </p:tgtEl>
                                        <p:attrNameLst>
                                          <p:attrName>style.visibility</p:attrName>
                                        </p:attrNameLst>
                                      </p:cBhvr>
                                      <p:to>
                                        <p:strVal val="visible"/>
                                      </p:to>
                                    </p:set>
                                    <p:animEffect transition="in" filter="wipe(left)">
                                      <p:cBhvr>
                                        <p:cTn id="12" dur="500"/>
                                        <p:tgtEl>
                                          <p:spTgt spid="2458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581">
                                            <p:txEl>
                                              <p:pRg st="2" end="2"/>
                                            </p:txEl>
                                          </p:spTgt>
                                        </p:tgtEl>
                                        <p:attrNameLst>
                                          <p:attrName>style.visibility</p:attrName>
                                        </p:attrNameLst>
                                      </p:cBhvr>
                                      <p:to>
                                        <p:strVal val="visible"/>
                                      </p:to>
                                    </p:set>
                                    <p:animEffect transition="in" filter="wipe(left)">
                                      <p:cBhvr>
                                        <p:cTn id="17" dur="500"/>
                                        <p:tgtEl>
                                          <p:spTgt spid="2458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581">
                                            <p:txEl>
                                              <p:pRg st="3" end="3"/>
                                            </p:txEl>
                                          </p:spTgt>
                                        </p:tgtEl>
                                        <p:attrNameLst>
                                          <p:attrName>style.visibility</p:attrName>
                                        </p:attrNameLst>
                                      </p:cBhvr>
                                      <p:to>
                                        <p:strVal val="visible"/>
                                      </p:to>
                                    </p:set>
                                    <p:animEffect transition="in" filter="wipe(left)">
                                      <p:cBhvr>
                                        <p:cTn id="22" dur="500"/>
                                        <p:tgtEl>
                                          <p:spTgt spid="24581">
                                            <p:txEl>
                                              <p:pRg st="3" end="3"/>
                                            </p:txEl>
                                          </p:spTgt>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01381"/>
                                        </p:tgtEl>
                                        <p:attrNameLst>
                                          <p:attrName>style.visibility</p:attrName>
                                        </p:attrNameLst>
                                      </p:cBhvr>
                                      <p:to>
                                        <p:strVal val="visible"/>
                                      </p:to>
                                    </p:set>
                                    <p:animEffect transition="in" filter="fade">
                                      <p:cBhvr>
                                        <p:cTn id="26" dur="500"/>
                                        <p:tgtEl>
                                          <p:spTgt spid="101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build="p" bldLvl="4"/>
      <p:bldP spid="10138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ChangeArrowheads="1"/>
          </p:cNvSpPr>
          <p:nvPr/>
        </p:nvSpPr>
        <p:spPr bwMode="auto">
          <a:xfrm>
            <a:off x="754063" y="1436688"/>
            <a:ext cx="7693025" cy="4049712"/>
          </a:xfrm>
          <a:prstGeom prst="rect">
            <a:avLst/>
          </a:prstGeom>
          <a:solidFill>
            <a:srgbClr val="CCFFCC"/>
          </a:solidFill>
          <a:ln w="9525">
            <a:solidFill>
              <a:schemeClr val="tx1"/>
            </a:solidFill>
            <a:miter lim="800000"/>
            <a:headEnd/>
            <a:tailEnd/>
          </a:ln>
          <a:effectLst/>
        </p:spPr>
        <p:txBody>
          <a:bodyPr wrap="none" anchor="ctr"/>
          <a:lstStyle/>
          <a:p>
            <a:pPr>
              <a:defRPr/>
            </a:pPr>
            <a:endParaRPr lang="en-US">
              <a:cs typeface="Arial" charset="0"/>
            </a:endParaRPr>
          </a:p>
        </p:txBody>
      </p:sp>
      <p:sp>
        <p:nvSpPr>
          <p:cNvPr id="25605" name="Rectangle 3"/>
          <p:cNvSpPr>
            <a:spLocks noGrp="1" noChangeArrowheads="1"/>
          </p:cNvSpPr>
          <p:nvPr>
            <p:ph type="title" idx="4294967295"/>
          </p:nvPr>
        </p:nvSpPr>
        <p:spPr>
          <a:xfrm>
            <a:off x="342900" y="274638"/>
            <a:ext cx="8564563" cy="655637"/>
          </a:xfrm>
        </p:spPr>
        <p:txBody>
          <a:bodyPr/>
          <a:lstStyle/>
          <a:p>
            <a:pPr eaLnBrk="1" hangingPunct="1"/>
            <a:r>
              <a:rPr lang="en-US" sz="3400" smtClean="0"/>
              <a:t>U.S. GDP and Its Components, 2010</a:t>
            </a:r>
          </a:p>
        </p:txBody>
      </p:sp>
      <p:grpSp>
        <p:nvGrpSpPr>
          <p:cNvPr id="2" name="Group 4"/>
          <p:cNvGrpSpPr>
            <a:grpSpLocks/>
          </p:cNvGrpSpPr>
          <p:nvPr/>
        </p:nvGrpSpPr>
        <p:grpSpPr bwMode="auto">
          <a:xfrm>
            <a:off x="6227763" y="1439863"/>
            <a:ext cx="2235200" cy="4064000"/>
            <a:chOff x="3923" y="907"/>
            <a:chExt cx="1408" cy="2560"/>
          </a:xfrm>
        </p:grpSpPr>
        <p:sp>
          <p:nvSpPr>
            <p:cNvPr id="25640" name="Rectangle 5"/>
            <p:cNvSpPr>
              <a:spLocks noChangeArrowheads="1"/>
            </p:cNvSpPr>
            <p:nvPr/>
          </p:nvSpPr>
          <p:spPr bwMode="auto">
            <a:xfrm>
              <a:off x="3923" y="3040"/>
              <a:ext cx="1408" cy="427"/>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600">
                  <a:cs typeface="Arial" charset="0"/>
                </a:rPr>
                <a:t>–1,772</a:t>
              </a:r>
            </a:p>
          </p:txBody>
        </p:sp>
        <p:sp>
          <p:nvSpPr>
            <p:cNvPr id="25641" name="Rectangle 6"/>
            <p:cNvSpPr>
              <a:spLocks noChangeArrowheads="1"/>
            </p:cNvSpPr>
            <p:nvPr/>
          </p:nvSpPr>
          <p:spPr bwMode="auto">
            <a:xfrm>
              <a:off x="3923" y="2614"/>
              <a:ext cx="1408" cy="426"/>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600">
                  <a:cs typeface="Arial" charset="0"/>
                </a:rPr>
                <a:t>9,727</a:t>
              </a:r>
            </a:p>
          </p:txBody>
        </p:sp>
        <p:sp>
          <p:nvSpPr>
            <p:cNvPr id="25642" name="Rectangle 7"/>
            <p:cNvSpPr>
              <a:spLocks noChangeArrowheads="1"/>
            </p:cNvSpPr>
            <p:nvPr/>
          </p:nvSpPr>
          <p:spPr bwMode="auto">
            <a:xfrm>
              <a:off x="3923" y="2187"/>
              <a:ext cx="1408" cy="427"/>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600">
                  <a:cs typeface="Arial" charset="0"/>
                </a:rPr>
                <a:t>6,139</a:t>
              </a:r>
            </a:p>
          </p:txBody>
        </p:sp>
        <p:sp>
          <p:nvSpPr>
            <p:cNvPr id="25643" name="Rectangle 8"/>
            <p:cNvSpPr>
              <a:spLocks noChangeArrowheads="1"/>
            </p:cNvSpPr>
            <p:nvPr/>
          </p:nvSpPr>
          <p:spPr bwMode="auto">
            <a:xfrm>
              <a:off x="3923" y="1760"/>
              <a:ext cx="1408" cy="427"/>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600">
                  <a:cs typeface="Arial" charset="0"/>
                </a:rPr>
                <a:t>33,365</a:t>
              </a:r>
            </a:p>
          </p:txBody>
        </p:sp>
        <p:sp>
          <p:nvSpPr>
            <p:cNvPr id="25644" name="Rectangle 9"/>
            <p:cNvSpPr>
              <a:spLocks noChangeArrowheads="1"/>
            </p:cNvSpPr>
            <p:nvPr/>
          </p:nvSpPr>
          <p:spPr bwMode="auto">
            <a:xfrm>
              <a:off x="3923" y="1334"/>
              <a:ext cx="1408" cy="426"/>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600">
                  <a:cs typeface="Arial" charset="0"/>
                </a:rPr>
                <a:t>$47,459</a:t>
              </a:r>
            </a:p>
          </p:txBody>
        </p:sp>
        <p:sp>
          <p:nvSpPr>
            <p:cNvPr id="25645" name="Rectangle 10"/>
            <p:cNvSpPr>
              <a:spLocks noChangeArrowheads="1"/>
            </p:cNvSpPr>
            <p:nvPr/>
          </p:nvSpPr>
          <p:spPr bwMode="auto">
            <a:xfrm>
              <a:off x="3923" y="907"/>
              <a:ext cx="1408" cy="427"/>
            </a:xfrm>
            <a:prstGeom prst="rect">
              <a:avLst/>
            </a:prstGeom>
            <a:noFill/>
            <a:ln w="9525">
              <a:noFill/>
              <a:miter lim="800000"/>
              <a:headEnd/>
              <a:tailEnd/>
            </a:ln>
          </p:spPr>
          <p:txBody>
            <a:bodyPr anchor="ctr"/>
            <a:lstStyle/>
            <a:p>
              <a:pPr algn="ctr">
                <a:lnSpc>
                  <a:spcPct val="105000"/>
                </a:lnSpc>
                <a:spcBef>
                  <a:spcPct val="45000"/>
                </a:spcBef>
                <a:buClr>
                  <a:srgbClr val="00B85C"/>
                </a:buClr>
                <a:buSzPct val="120000"/>
                <a:buFont typeface="Wingdings" pitchFamily="2" charset="2"/>
                <a:buNone/>
              </a:pPr>
              <a:r>
                <a:rPr lang="en-US" sz="2600" i="1">
                  <a:cs typeface="Arial" charset="0"/>
                </a:rPr>
                <a:t>per capita</a:t>
              </a:r>
            </a:p>
          </p:txBody>
        </p:sp>
      </p:grpSp>
      <p:grpSp>
        <p:nvGrpSpPr>
          <p:cNvPr id="3" name="Group 11"/>
          <p:cNvGrpSpPr>
            <a:grpSpLocks/>
          </p:cNvGrpSpPr>
          <p:nvPr/>
        </p:nvGrpSpPr>
        <p:grpSpPr bwMode="auto">
          <a:xfrm>
            <a:off x="4137025" y="1439863"/>
            <a:ext cx="2090738" cy="4064000"/>
            <a:chOff x="2606" y="907"/>
            <a:chExt cx="1317" cy="2560"/>
          </a:xfrm>
        </p:grpSpPr>
        <p:sp>
          <p:nvSpPr>
            <p:cNvPr id="25634" name="Rectangle 12"/>
            <p:cNvSpPr>
              <a:spLocks noChangeArrowheads="1"/>
            </p:cNvSpPr>
            <p:nvPr/>
          </p:nvSpPr>
          <p:spPr bwMode="auto">
            <a:xfrm>
              <a:off x="2606" y="3040"/>
              <a:ext cx="1317" cy="427"/>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600">
                  <a:cs typeface="Arial" charset="0"/>
                </a:rPr>
                <a:t>–3.7</a:t>
              </a:r>
            </a:p>
          </p:txBody>
        </p:sp>
        <p:sp>
          <p:nvSpPr>
            <p:cNvPr id="25635" name="Rectangle 13"/>
            <p:cNvSpPr>
              <a:spLocks noChangeArrowheads="1"/>
            </p:cNvSpPr>
            <p:nvPr/>
          </p:nvSpPr>
          <p:spPr bwMode="auto">
            <a:xfrm>
              <a:off x="2606" y="2614"/>
              <a:ext cx="1317" cy="426"/>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600">
                  <a:cs typeface="Arial" charset="0"/>
                </a:rPr>
                <a:t>20.5</a:t>
              </a:r>
            </a:p>
          </p:txBody>
        </p:sp>
        <p:sp>
          <p:nvSpPr>
            <p:cNvPr id="25636" name="Rectangle 14"/>
            <p:cNvSpPr>
              <a:spLocks noChangeArrowheads="1"/>
            </p:cNvSpPr>
            <p:nvPr/>
          </p:nvSpPr>
          <p:spPr bwMode="auto">
            <a:xfrm>
              <a:off x="2606" y="2187"/>
              <a:ext cx="1317" cy="427"/>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600">
                  <a:cs typeface="Arial" charset="0"/>
                </a:rPr>
                <a:t>12.9</a:t>
              </a:r>
            </a:p>
          </p:txBody>
        </p:sp>
        <p:sp>
          <p:nvSpPr>
            <p:cNvPr id="25637" name="Rectangle 15"/>
            <p:cNvSpPr>
              <a:spLocks noChangeArrowheads="1"/>
            </p:cNvSpPr>
            <p:nvPr/>
          </p:nvSpPr>
          <p:spPr bwMode="auto">
            <a:xfrm>
              <a:off x="2606" y="1760"/>
              <a:ext cx="1317" cy="427"/>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600">
                  <a:cs typeface="Arial" charset="0"/>
                </a:rPr>
                <a:t>70.3</a:t>
              </a:r>
            </a:p>
          </p:txBody>
        </p:sp>
        <p:sp>
          <p:nvSpPr>
            <p:cNvPr id="25638" name="Rectangle 16"/>
            <p:cNvSpPr>
              <a:spLocks noChangeArrowheads="1"/>
            </p:cNvSpPr>
            <p:nvPr/>
          </p:nvSpPr>
          <p:spPr bwMode="auto">
            <a:xfrm>
              <a:off x="2606" y="1334"/>
              <a:ext cx="1317" cy="426"/>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600">
                  <a:cs typeface="Arial" charset="0"/>
                </a:rPr>
                <a:t>100.0</a:t>
              </a:r>
            </a:p>
          </p:txBody>
        </p:sp>
        <p:sp>
          <p:nvSpPr>
            <p:cNvPr id="25639" name="Rectangle 17"/>
            <p:cNvSpPr>
              <a:spLocks noChangeArrowheads="1"/>
            </p:cNvSpPr>
            <p:nvPr/>
          </p:nvSpPr>
          <p:spPr bwMode="auto">
            <a:xfrm>
              <a:off x="2606" y="907"/>
              <a:ext cx="1317" cy="427"/>
            </a:xfrm>
            <a:prstGeom prst="rect">
              <a:avLst/>
            </a:prstGeom>
            <a:noFill/>
            <a:ln w="9525">
              <a:noFill/>
              <a:miter lim="800000"/>
              <a:headEnd/>
              <a:tailEnd/>
            </a:ln>
          </p:spPr>
          <p:txBody>
            <a:bodyPr anchor="ctr"/>
            <a:lstStyle/>
            <a:p>
              <a:pPr algn="ctr">
                <a:lnSpc>
                  <a:spcPct val="105000"/>
                </a:lnSpc>
                <a:spcBef>
                  <a:spcPct val="45000"/>
                </a:spcBef>
                <a:buClr>
                  <a:srgbClr val="00B85C"/>
                </a:buClr>
                <a:buSzPct val="120000"/>
                <a:buFont typeface="Wingdings" pitchFamily="2" charset="2"/>
                <a:buNone/>
              </a:pPr>
              <a:r>
                <a:rPr lang="en-US" sz="2600" i="1">
                  <a:cs typeface="Arial" charset="0"/>
                </a:rPr>
                <a:t>% of GDP</a:t>
              </a:r>
            </a:p>
          </p:txBody>
        </p:sp>
      </p:grpSp>
      <p:grpSp>
        <p:nvGrpSpPr>
          <p:cNvPr id="4" name="Group 18"/>
          <p:cNvGrpSpPr>
            <a:grpSpLocks/>
          </p:cNvGrpSpPr>
          <p:nvPr/>
        </p:nvGrpSpPr>
        <p:grpSpPr bwMode="auto">
          <a:xfrm>
            <a:off x="2200275" y="1439863"/>
            <a:ext cx="1936750" cy="4064000"/>
            <a:chOff x="1386" y="907"/>
            <a:chExt cx="1220" cy="2560"/>
          </a:xfrm>
        </p:grpSpPr>
        <p:sp>
          <p:nvSpPr>
            <p:cNvPr id="25628" name="Rectangle 19"/>
            <p:cNvSpPr>
              <a:spLocks noChangeArrowheads="1"/>
            </p:cNvSpPr>
            <p:nvPr/>
          </p:nvSpPr>
          <p:spPr bwMode="auto">
            <a:xfrm>
              <a:off x="1386" y="3040"/>
              <a:ext cx="1220" cy="427"/>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600">
                  <a:cs typeface="Arial" charset="0"/>
                </a:rPr>
                <a:t>–550</a:t>
              </a:r>
            </a:p>
          </p:txBody>
        </p:sp>
        <p:sp>
          <p:nvSpPr>
            <p:cNvPr id="25629" name="Rectangle 20"/>
            <p:cNvSpPr>
              <a:spLocks noChangeArrowheads="1"/>
            </p:cNvSpPr>
            <p:nvPr/>
          </p:nvSpPr>
          <p:spPr bwMode="auto">
            <a:xfrm>
              <a:off x="1386" y="2614"/>
              <a:ext cx="1220" cy="426"/>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600">
                  <a:cs typeface="Arial" charset="0"/>
                </a:rPr>
                <a:t>3,022</a:t>
              </a:r>
            </a:p>
          </p:txBody>
        </p:sp>
        <p:sp>
          <p:nvSpPr>
            <p:cNvPr id="25630" name="Rectangle 21"/>
            <p:cNvSpPr>
              <a:spLocks noChangeArrowheads="1"/>
            </p:cNvSpPr>
            <p:nvPr/>
          </p:nvSpPr>
          <p:spPr bwMode="auto">
            <a:xfrm>
              <a:off x="1386" y="2187"/>
              <a:ext cx="1220" cy="427"/>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600">
                  <a:cs typeface="Arial" charset="0"/>
                </a:rPr>
                <a:t>1,907</a:t>
              </a:r>
            </a:p>
          </p:txBody>
        </p:sp>
        <p:sp>
          <p:nvSpPr>
            <p:cNvPr id="25631" name="Rectangle 22"/>
            <p:cNvSpPr>
              <a:spLocks noChangeArrowheads="1"/>
            </p:cNvSpPr>
            <p:nvPr/>
          </p:nvSpPr>
          <p:spPr bwMode="auto">
            <a:xfrm>
              <a:off x="1386" y="1760"/>
              <a:ext cx="1220" cy="427"/>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600">
                  <a:cs typeface="Arial" charset="0"/>
                </a:rPr>
                <a:t>10,366</a:t>
              </a:r>
            </a:p>
          </p:txBody>
        </p:sp>
        <p:sp>
          <p:nvSpPr>
            <p:cNvPr id="25632" name="Rectangle 23"/>
            <p:cNvSpPr>
              <a:spLocks noChangeArrowheads="1"/>
            </p:cNvSpPr>
            <p:nvPr/>
          </p:nvSpPr>
          <p:spPr bwMode="auto">
            <a:xfrm>
              <a:off x="1386" y="1334"/>
              <a:ext cx="1220" cy="426"/>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600">
                  <a:cs typeface="Arial" charset="0"/>
                </a:rPr>
                <a:t>$14,745</a:t>
              </a:r>
            </a:p>
          </p:txBody>
        </p:sp>
        <p:sp>
          <p:nvSpPr>
            <p:cNvPr id="25633" name="Rectangle 24"/>
            <p:cNvSpPr>
              <a:spLocks noChangeArrowheads="1"/>
            </p:cNvSpPr>
            <p:nvPr/>
          </p:nvSpPr>
          <p:spPr bwMode="auto">
            <a:xfrm>
              <a:off x="1386" y="907"/>
              <a:ext cx="1220" cy="427"/>
            </a:xfrm>
            <a:prstGeom prst="rect">
              <a:avLst/>
            </a:prstGeom>
            <a:noFill/>
            <a:ln w="9525">
              <a:noFill/>
              <a:miter lim="800000"/>
              <a:headEnd/>
              <a:tailEnd/>
            </a:ln>
          </p:spPr>
          <p:txBody>
            <a:bodyPr anchor="ctr"/>
            <a:lstStyle/>
            <a:p>
              <a:pPr algn="ctr">
                <a:lnSpc>
                  <a:spcPct val="105000"/>
                </a:lnSpc>
                <a:spcBef>
                  <a:spcPct val="45000"/>
                </a:spcBef>
                <a:buClr>
                  <a:srgbClr val="00B85C"/>
                </a:buClr>
                <a:buSzPct val="120000"/>
                <a:buFont typeface="Wingdings" pitchFamily="2" charset="2"/>
                <a:buNone/>
              </a:pPr>
              <a:r>
                <a:rPr lang="en-US" sz="2600" i="1">
                  <a:cs typeface="Arial" charset="0"/>
                </a:rPr>
                <a:t>billions</a:t>
              </a:r>
            </a:p>
          </p:txBody>
        </p:sp>
      </p:grpSp>
      <p:grpSp>
        <p:nvGrpSpPr>
          <p:cNvPr id="5" name="Group 25"/>
          <p:cNvGrpSpPr>
            <a:grpSpLocks/>
          </p:cNvGrpSpPr>
          <p:nvPr/>
        </p:nvGrpSpPr>
        <p:grpSpPr bwMode="auto">
          <a:xfrm>
            <a:off x="752475" y="1439863"/>
            <a:ext cx="1447800" cy="4064000"/>
            <a:chOff x="474" y="907"/>
            <a:chExt cx="912" cy="2560"/>
          </a:xfrm>
        </p:grpSpPr>
        <p:sp>
          <p:nvSpPr>
            <p:cNvPr id="25622" name="Rectangle 26"/>
            <p:cNvSpPr>
              <a:spLocks noChangeArrowheads="1"/>
            </p:cNvSpPr>
            <p:nvPr/>
          </p:nvSpPr>
          <p:spPr bwMode="auto">
            <a:xfrm>
              <a:off x="474" y="3040"/>
              <a:ext cx="912" cy="427"/>
            </a:xfrm>
            <a:prstGeom prst="rect">
              <a:avLst/>
            </a:prstGeom>
            <a:noFill/>
            <a:ln w="9525">
              <a:noFill/>
              <a:miter lim="800000"/>
              <a:headEnd/>
              <a:tailEnd/>
            </a:ln>
          </p:spPr>
          <p:txBody>
            <a:bodyPr anchor="ctr"/>
            <a:lstStyle/>
            <a:p>
              <a:pPr algn="ctr">
                <a:lnSpc>
                  <a:spcPct val="105000"/>
                </a:lnSpc>
                <a:spcBef>
                  <a:spcPct val="45000"/>
                </a:spcBef>
                <a:buClr>
                  <a:srgbClr val="00B85C"/>
                </a:buClr>
                <a:buSzPct val="120000"/>
                <a:buFont typeface="Wingdings" pitchFamily="2" charset="2"/>
                <a:buNone/>
              </a:pPr>
              <a:r>
                <a:rPr lang="en-US" sz="2600" b="1">
                  <a:latin typeface="Tahoma" pitchFamily="34" charset="0"/>
                  <a:cs typeface="Arial" charset="0"/>
                </a:rPr>
                <a:t>NX</a:t>
              </a:r>
            </a:p>
          </p:txBody>
        </p:sp>
        <p:sp>
          <p:nvSpPr>
            <p:cNvPr id="25623" name="Rectangle 27"/>
            <p:cNvSpPr>
              <a:spLocks noChangeArrowheads="1"/>
            </p:cNvSpPr>
            <p:nvPr/>
          </p:nvSpPr>
          <p:spPr bwMode="auto">
            <a:xfrm>
              <a:off x="474" y="2614"/>
              <a:ext cx="912" cy="426"/>
            </a:xfrm>
            <a:prstGeom prst="rect">
              <a:avLst/>
            </a:prstGeom>
            <a:noFill/>
            <a:ln w="9525">
              <a:noFill/>
              <a:miter lim="800000"/>
              <a:headEnd/>
              <a:tailEnd/>
            </a:ln>
          </p:spPr>
          <p:txBody>
            <a:bodyPr anchor="ctr"/>
            <a:lstStyle/>
            <a:p>
              <a:pPr algn="ctr">
                <a:lnSpc>
                  <a:spcPct val="105000"/>
                </a:lnSpc>
                <a:spcBef>
                  <a:spcPct val="45000"/>
                </a:spcBef>
                <a:buClr>
                  <a:srgbClr val="00B85C"/>
                </a:buClr>
                <a:buSzPct val="120000"/>
                <a:buFont typeface="Wingdings" pitchFamily="2" charset="2"/>
                <a:buNone/>
              </a:pPr>
              <a:r>
                <a:rPr lang="en-US" sz="2600" b="1">
                  <a:latin typeface="Tahoma" pitchFamily="34" charset="0"/>
                  <a:cs typeface="Arial" charset="0"/>
                </a:rPr>
                <a:t>G</a:t>
              </a:r>
            </a:p>
          </p:txBody>
        </p:sp>
        <p:sp>
          <p:nvSpPr>
            <p:cNvPr id="25624" name="Rectangle 28"/>
            <p:cNvSpPr>
              <a:spLocks noChangeArrowheads="1"/>
            </p:cNvSpPr>
            <p:nvPr/>
          </p:nvSpPr>
          <p:spPr bwMode="auto">
            <a:xfrm>
              <a:off x="474" y="2187"/>
              <a:ext cx="912" cy="427"/>
            </a:xfrm>
            <a:prstGeom prst="rect">
              <a:avLst/>
            </a:prstGeom>
            <a:noFill/>
            <a:ln w="9525">
              <a:noFill/>
              <a:miter lim="800000"/>
              <a:headEnd/>
              <a:tailEnd/>
            </a:ln>
          </p:spPr>
          <p:txBody>
            <a:bodyPr anchor="ctr"/>
            <a:lstStyle/>
            <a:p>
              <a:pPr algn="ctr">
                <a:lnSpc>
                  <a:spcPct val="105000"/>
                </a:lnSpc>
                <a:spcBef>
                  <a:spcPct val="45000"/>
                </a:spcBef>
                <a:buClr>
                  <a:srgbClr val="00B85C"/>
                </a:buClr>
                <a:buSzPct val="120000"/>
                <a:buFont typeface="Wingdings" pitchFamily="2" charset="2"/>
                <a:buNone/>
              </a:pPr>
              <a:r>
                <a:rPr lang="en-US" sz="2600" b="1">
                  <a:latin typeface="Tahoma" pitchFamily="34" charset="0"/>
                  <a:cs typeface="Arial" charset="0"/>
                </a:rPr>
                <a:t>I</a:t>
              </a:r>
            </a:p>
          </p:txBody>
        </p:sp>
        <p:sp>
          <p:nvSpPr>
            <p:cNvPr id="25625" name="Rectangle 29"/>
            <p:cNvSpPr>
              <a:spLocks noChangeArrowheads="1"/>
            </p:cNvSpPr>
            <p:nvPr/>
          </p:nvSpPr>
          <p:spPr bwMode="auto">
            <a:xfrm>
              <a:off x="474" y="1760"/>
              <a:ext cx="912" cy="427"/>
            </a:xfrm>
            <a:prstGeom prst="rect">
              <a:avLst/>
            </a:prstGeom>
            <a:noFill/>
            <a:ln w="9525">
              <a:noFill/>
              <a:miter lim="800000"/>
              <a:headEnd/>
              <a:tailEnd/>
            </a:ln>
          </p:spPr>
          <p:txBody>
            <a:bodyPr anchor="ctr"/>
            <a:lstStyle/>
            <a:p>
              <a:pPr algn="ctr">
                <a:lnSpc>
                  <a:spcPct val="105000"/>
                </a:lnSpc>
                <a:spcBef>
                  <a:spcPct val="45000"/>
                </a:spcBef>
                <a:buClr>
                  <a:srgbClr val="00B85C"/>
                </a:buClr>
                <a:buSzPct val="120000"/>
                <a:buFont typeface="Wingdings" pitchFamily="2" charset="2"/>
                <a:buNone/>
              </a:pPr>
              <a:r>
                <a:rPr lang="en-US" sz="2600" b="1">
                  <a:latin typeface="Tahoma" pitchFamily="34" charset="0"/>
                  <a:cs typeface="Arial" charset="0"/>
                </a:rPr>
                <a:t>C</a:t>
              </a:r>
            </a:p>
          </p:txBody>
        </p:sp>
        <p:sp>
          <p:nvSpPr>
            <p:cNvPr id="25626" name="Rectangle 30"/>
            <p:cNvSpPr>
              <a:spLocks noChangeArrowheads="1"/>
            </p:cNvSpPr>
            <p:nvPr/>
          </p:nvSpPr>
          <p:spPr bwMode="auto">
            <a:xfrm>
              <a:off x="474" y="1334"/>
              <a:ext cx="912" cy="426"/>
            </a:xfrm>
            <a:prstGeom prst="rect">
              <a:avLst/>
            </a:prstGeom>
            <a:noFill/>
            <a:ln w="9525">
              <a:noFill/>
              <a:miter lim="800000"/>
              <a:headEnd/>
              <a:tailEnd/>
            </a:ln>
          </p:spPr>
          <p:txBody>
            <a:bodyPr anchor="ctr"/>
            <a:lstStyle/>
            <a:p>
              <a:pPr algn="ctr">
                <a:lnSpc>
                  <a:spcPct val="105000"/>
                </a:lnSpc>
                <a:spcBef>
                  <a:spcPct val="45000"/>
                </a:spcBef>
                <a:buClr>
                  <a:srgbClr val="00B85C"/>
                </a:buClr>
                <a:buSzPct val="120000"/>
                <a:buFont typeface="Wingdings" pitchFamily="2" charset="2"/>
                <a:buNone/>
              </a:pPr>
              <a:r>
                <a:rPr lang="en-US" sz="2600" b="1">
                  <a:latin typeface="Tahoma" pitchFamily="34" charset="0"/>
                  <a:cs typeface="Arial" charset="0"/>
                </a:rPr>
                <a:t>Y</a:t>
              </a:r>
            </a:p>
          </p:txBody>
        </p:sp>
        <p:sp>
          <p:nvSpPr>
            <p:cNvPr id="25627" name="Rectangle 31"/>
            <p:cNvSpPr>
              <a:spLocks noChangeArrowheads="1"/>
            </p:cNvSpPr>
            <p:nvPr/>
          </p:nvSpPr>
          <p:spPr bwMode="auto">
            <a:xfrm>
              <a:off x="474" y="907"/>
              <a:ext cx="912" cy="427"/>
            </a:xfrm>
            <a:prstGeom prst="rect">
              <a:avLst/>
            </a:prstGeom>
            <a:noFill/>
            <a:ln w="9525">
              <a:noFill/>
              <a:miter lim="800000"/>
              <a:headEnd/>
              <a:tailEnd/>
            </a:ln>
          </p:spPr>
          <p:txBody>
            <a:bodyPr anchor="ctr"/>
            <a:lstStyle/>
            <a:p>
              <a:pPr>
                <a:lnSpc>
                  <a:spcPct val="105000"/>
                </a:lnSpc>
                <a:spcBef>
                  <a:spcPct val="45000"/>
                </a:spcBef>
                <a:buClr>
                  <a:srgbClr val="00B85C"/>
                </a:buClr>
                <a:buSzPct val="120000"/>
                <a:buFont typeface="Wingdings" pitchFamily="2" charset="2"/>
                <a:buNone/>
              </a:pPr>
              <a:endParaRPr lang="en-US" sz="2600">
                <a:cs typeface="Arial" charset="0"/>
              </a:endParaRPr>
            </a:p>
          </p:txBody>
        </p:sp>
      </p:grpSp>
      <p:sp>
        <p:nvSpPr>
          <p:cNvPr id="25610" name="Line 32"/>
          <p:cNvSpPr>
            <a:spLocks noChangeShapeType="1"/>
          </p:cNvSpPr>
          <p:nvPr/>
        </p:nvSpPr>
        <p:spPr bwMode="auto">
          <a:xfrm>
            <a:off x="752475" y="1439863"/>
            <a:ext cx="7710488" cy="0"/>
          </a:xfrm>
          <a:prstGeom prst="line">
            <a:avLst/>
          </a:prstGeom>
          <a:noFill/>
          <a:ln w="28575" cap="sq">
            <a:solidFill>
              <a:schemeClr val="tx1"/>
            </a:solidFill>
            <a:round/>
            <a:headEnd/>
            <a:tailEnd/>
          </a:ln>
        </p:spPr>
        <p:txBody>
          <a:bodyPr anchor="ctr"/>
          <a:lstStyle/>
          <a:p>
            <a:endParaRPr lang="en-US"/>
          </a:p>
        </p:txBody>
      </p:sp>
      <p:sp>
        <p:nvSpPr>
          <p:cNvPr id="25611" name="Line 33"/>
          <p:cNvSpPr>
            <a:spLocks noChangeShapeType="1"/>
          </p:cNvSpPr>
          <p:nvPr/>
        </p:nvSpPr>
        <p:spPr bwMode="auto">
          <a:xfrm>
            <a:off x="752475" y="2794000"/>
            <a:ext cx="7710488" cy="0"/>
          </a:xfrm>
          <a:prstGeom prst="line">
            <a:avLst/>
          </a:prstGeom>
          <a:noFill/>
          <a:ln w="12700">
            <a:solidFill>
              <a:schemeClr val="tx1"/>
            </a:solidFill>
            <a:round/>
            <a:headEnd/>
            <a:tailEnd/>
          </a:ln>
        </p:spPr>
        <p:txBody>
          <a:bodyPr anchor="ctr"/>
          <a:lstStyle/>
          <a:p>
            <a:endParaRPr lang="en-US"/>
          </a:p>
        </p:txBody>
      </p:sp>
      <p:sp>
        <p:nvSpPr>
          <p:cNvPr id="25612" name="Line 34"/>
          <p:cNvSpPr>
            <a:spLocks noChangeShapeType="1"/>
          </p:cNvSpPr>
          <p:nvPr/>
        </p:nvSpPr>
        <p:spPr bwMode="auto">
          <a:xfrm>
            <a:off x="752475" y="3471863"/>
            <a:ext cx="7710488" cy="0"/>
          </a:xfrm>
          <a:prstGeom prst="line">
            <a:avLst/>
          </a:prstGeom>
          <a:noFill/>
          <a:ln w="12700">
            <a:solidFill>
              <a:schemeClr val="tx1"/>
            </a:solidFill>
            <a:round/>
            <a:headEnd/>
            <a:tailEnd/>
          </a:ln>
        </p:spPr>
        <p:txBody>
          <a:bodyPr anchor="ctr"/>
          <a:lstStyle/>
          <a:p>
            <a:endParaRPr lang="en-US"/>
          </a:p>
        </p:txBody>
      </p:sp>
      <p:sp>
        <p:nvSpPr>
          <p:cNvPr id="25613" name="Line 35"/>
          <p:cNvSpPr>
            <a:spLocks noChangeShapeType="1"/>
          </p:cNvSpPr>
          <p:nvPr/>
        </p:nvSpPr>
        <p:spPr bwMode="auto">
          <a:xfrm>
            <a:off x="752475" y="4149725"/>
            <a:ext cx="7710488" cy="0"/>
          </a:xfrm>
          <a:prstGeom prst="line">
            <a:avLst/>
          </a:prstGeom>
          <a:noFill/>
          <a:ln w="12700">
            <a:solidFill>
              <a:schemeClr val="tx1"/>
            </a:solidFill>
            <a:round/>
            <a:headEnd/>
            <a:tailEnd/>
          </a:ln>
        </p:spPr>
        <p:txBody>
          <a:bodyPr anchor="ctr"/>
          <a:lstStyle/>
          <a:p>
            <a:endParaRPr lang="en-US"/>
          </a:p>
        </p:txBody>
      </p:sp>
      <p:sp>
        <p:nvSpPr>
          <p:cNvPr id="25614" name="Line 36"/>
          <p:cNvSpPr>
            <a:spLocks noChangeShapeType="1"/>
          </p:cNvSpPr>
          <p:nvPr/>
        </p:nvSpPr>
        <p:spPr bwMode="auto">
          <a:xfrm>
            <a:off x="752475" y="4826000"/>
            <a:ext cx="7710488" cy="0"/>
          </a:xfrm>
          <a:prstGeom prst="line">
            <a:avLst/>
          </a:prstGeom>
          <a:noFill/>
          <a:ln w="12700">
            <a:solidFill>
              <a:schemeClr val="tx1"/>
            </a:solidFill>
            <a:round/>
            <a:headEnd/>
            <a:tailEnd/>
          </a:ln>
        </p:spPr>
        <p:txBody>
          <a:bodyPr anchor="ctr"/>
          <a:lstStyle/>
          <a:p>
            <a:endParaRPr lang="en-US"/>
          </a:p>
        </p:txBody>
      </p:sp>
      <p:sp>
        <p:nvSpPr>
          <p:cNvPr id="25615" name="Line 37"/>
          <p:cNvSpPr>
            <a:spLocks noChangeShapeType="1"/>
          </p:cNvSpPr>
          <p:nvPr/>
        </p:nvSpPr>
        <p:spPr bwMode="auto">
          <a:xfrm>
            <a:off x="752475" y="5503863"/>
            <a:ext cx="7710488" cy="0"/>
          </a:xfrm>
          <a:prstGeom prst="line">
            <a:avLst/>
          </a:prstGeom>
          <a:noFill/>
          <a:ln w="28575" cap="sq">
            <a:solidFill>
              <a:schemeClr val="tx1"/>
            </a:solidFill>
            <a:round/>
            <a:headEnd/>
            <a:tailEnd/>
          </a:ln>
        </p:spPr>
        <p:txBody>
          <a:bodyPr anchor="ctr"/>
          <a:lstStyle/>
          <a:p>
            <a:endParaRPr lang="en-US"/>
          </a:p>
        </p:txBody>
      </p:sp>
      <p:sp>
        <p:nvSpPr>
          <p:cNvPr id="25616" name="Line 38"/>
          <p:cNvSpPr>
            <a:spLocks noChangeShapeType="1"/>
          </p:cNvSpPr>
          <p:nvPr/>
        </p:nvSpPr>
        <p:spPr bwMode="auto">
          <a:xfrm>
            <a:off x="752475" y="1439863"/>
            <a:ext cx="0" cy="4064000"/>
          </a:xfrm>
          <a:prstGeom prst="line">
            <a:avLst/>
          </a:prstGeom>
          <a:noFill/>
          <a:ln w="28575" cap="sq">
            <a:solidFill>
              <a:schemeClr val="tx1"/>
            </a:solidFill>
            <a:round/>
            <a:headEnd/>
            <a:tailEnd/>
          </a:ln>
        </p:spPr>
        <p:txBody>
          <a:bodyPr anchor="ctr"/>
          <a:lstStyle/>
          <a:p>
            <a:endParaRPr lang="en-US"/>
          </a:p>
        </p:txBody>
      </p:sp>
      <p:sp>
        <p:nvSpPr>
          <p:cNvPr id="25617" name="Line 39"/>
          <p:cNvSpPr>
            <a:spLocks noChangeShapeType="1"/>
          </p:cNvSpPr>
          <p:nvPr/>
        </p:nvSpPr>
        <p:spPr bwMode="auto">
          <a:xfrm>
            <a:off x="4137025" y="1439863"/>
            <a:ext cx="0" cy="4064000"/>
          </a:xfrm>
          <a:prstGeom prst="line">
            <a:avLst/>
          </a:prstGeom>
          <a:noFill/>
          <a:ln w="12700">
            <a:solidFill>
              <a:schemeClr val="tx1"/>
            </a:solidFill>
            <a:round/>
            <a:headEnd/>
            <a:tailEnd/>
          </a:ln>
        </p:spPr>
        <p:txBody>
          <a:bodyPr anchor="ctr"/>
          <a:lstStyle/>
          <a:p>
            <a:endParaRPr lang="en-US"/>
          </a:p>
        </p:txBody>
      </p:sp>
      <p:sp>
        <p:nvSpPr>
          <p:cNvPr id="25618" name="Line 40"/>
          <p:cNvSpPr>
            <a:spLocks noChangeShapeType="1"/>
          </p:cNvSpPr>
          <p:nvPr/>
        </p:nvSpPr>
        <p:spPr bwMode="auto">
          <a:xfrm>
            <a:off x="6227763" y="1439863"/>
            <a:ext cx="0" cy="4064000"/>
          </a:xfrm>
          <a:prstGeom prst="line">
            <a:avLst/>
          </a:prstGeom>
          <a:noFill/>
          <a:ln w="12700">
            <a:solidFill>
              <a:schemeClr val="tx1"/>
            </a:solidFill>
            <a:round/>
            <a:headEnd/>
            <a:tailEnd/>
          </a:ln>
        </p:spPr>
        <p:txBody>
          <a:bodyPr anchor="ctr"/>
          <a:lstStyle/>
          <a:p>
            <a:endParaRPr lang="en-US"/>
          </a:p>
        </p:txBody>
      </p:sp>
      <p:sp>
        <p:nvSpPr>
          <p:cNvPr id="25619" name="Line 41"/>
          <p:cNvSpPr>
            <a:spLocks noChangeShapeType="1"/>
          </p:cNvSpPr>
          <p:nvPr/>
        </p:nvSpPr>
        <p:spPr bwMode="auto">
          <a:xfrm>
            <a:off x="8462963" y="1439863"/>
            <a:ext cx="0" cy="4064000"/>
          </a:xfrm>
          <a:prstGeom prst="line">
            <a:avLst/>
          </a:prstGeom>
          <a:noFill/>
          <a:ln w="28575" cap="sq">
            <a:solidFill>
              <a:schemeClr val="tx1"/>
            </a:solidFill>
            <a:round/>
            <a:headEnd/>
            <a:tailEnd/>
          </a:ln>
        </p:spPr>
        <p:txBody>
          <a:bodyPr anchor="ctr"/>
          <a:lstStyle/>
          <a:p>
            <a:endParaRPr lang="en-US"/>
          </a:p>
        </p:txBody>
      </p:sp>
      <p:sp>
        <p:nvSpPr>
          <p:cNvPr id="25620" name="Line 42"/>
          <p:cNvSpPr>
            <a:spLocks noChangeShapeType="1"/>
          </p:cNvSpPr>
          <p:nvPr/>
        </p:nvSpPr>
        <p:spPr bwMode="auto">
          <a:xfrm>
            <a:off x="752475" y="2117725"/>
            <a:ext cx="7710488" cy="0"/>
          </a:xfrm>
          <a:prstGeom prst="line">
            <a:avLst/>
          </a:prstGeom>
          <a:noFill/>
          <a:ln w="28575" cap="sq">
            <a:solidFill>
              <a:schemeClr val="tx1"/>
            </a:solidFill>
            <a:round/>
            <a:headEnd/>
            <a:tailEnd/>
          </a:ln>
        </p:spPr>
        <p:txBody>
          <a:bodyPr anchor="ctr"/>
          <a:lstStyle/>
          <a:p>
            <a:endParaRPr lang="en-US"/>
          </a:p>
        </p:txBody>
      </p:sp>
      <p:sp>
        <p:nvSpPr>
          <p:cNvPr id="25621" name="Line 43"/>
          <p:cNvSpPr>
            <a:spLocks noChangeShapeType="1"/>
          </p:cNvSpPr>
          <p:nvPr/>
        </p:nvSpPr>
        <p:spPr bwMode="auto">
          <a:xfrm>
            <a:off x="2200275" y="1439863"/>
            <a:ext cx="0" cy="4064000"/>
          </a:xfrm>
          <a:prstGeom prst="line">
            <a:avLst/>
          </a:prstGeom>
          <a:noFill/>
          <a:ln w="28575" cap="sq">
            <a:solidFill>
              <a:schemeClr val="tx1"/>
            </a:solidFill>
            <a:round/>
            <a:headEnd/>
            <a:tailEnd/>
          </a:ln>
        </p:spPr>
        <p:txBody>
          <a:bodyPr anchor="ct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8302625" y="6375400"/>
            <a:ext cx="684213" cy="368300"/>
          </a:xfrm>
          <a:prstGeom prst="rect">
            <a:avLst/>
          </a:prstGeom>
        </p:spPr>
        <p:txBody>
          <a:bodyPr/>
          <a:lstStyle/>
          <a:p>
            <a:fld id="{772E2949-837A-480C-8F1F-D01B27FD9E08}" type="slidenum">
              <a:rPr lang="en-US"/>
              <a:pPr/>
              <a:t>33</a:t>
            </a:fld>
            <a:endParaRPr lang="en-US"/>
          </a:p>
        </p:txBody>
      </p:sp>
      <p:sp>
        <p:nvSpPr>
          <p:cNvPr id="326658" name="Rectangle 2"/>
          <p:cNvSpPr>
            <a:spLocks noGrp="1" noChangeArrowheads="1"/>
          </p:cNvSpPr>
          <p:nvPr>
            <p:ph type="title"/>
          </p:nvPr>
        </p:nvSpPr>
        <p:spPr/>
        <p:txBody>
          <a:bodyPr/>
          <a:lstStyle/>
          <a:p>
            <a:r>
              <a:rPr lang="en-US" dirty="0" smtClean="0"/>
              <a:t>GDP </a:t>
            </a:r>
            <a:r>
              <a:rPr lang="en-US" dirty="0"/>
              <a:t>per capita</a:t>
            </a:r>
          </a:p>
        </p:txBody>
      </p:sp>
      <p:sp>
        <p:nvSpPr>
          <p:cNvPr id="326659" name="Rectangle 3"/>
          <p:cNvSpPr>
            <a:spLocks noGrp="1" noChangeArrowheads="1"/>
          </p:cNvSpPr>
          <p:nvPr>
            <p:ph type="body" idx="1"/>
          </p:nvPr>
        </p:nvSpPr>
        <p:spPr/>
        <p:txBody>
          <a:bodyPr/>
          <a:lstStyle/>
          <a:p>
            <a:r>
              <a:rPr lang="en-US" dirty="0"/>
              <a:t>Also called </a:t>
            </a:r>
            <a:r>
              <a:rPr lang="en-US" dirty="0" smtClean="0"/>
              <a:t>GDP </a:t>
            </a:r>
            <a:r>
              <a:rPr lang="en-US" dirty="0"/>
              <a:t>per person or </a:t>
            </a:r>
            <a:r>
              <a:rPr lang="en-US" dirty="0" smtClean="0"/>
              <a:t>GDP </a:t>
            </a:r>
            <a:r>
              <a:rPr lang="en-US" dirty="0"/>
              <a:t>per head</a:t>
            </a:r>
          </a:p>
          <a:p>
            <a:r>
              <a:rPr lang="en-US" dirty="0" smtClean="0"/>
              <a:t>GDP </a:t>
            </a:r>
            <a:r>
              <a:rPr lang="en-US" dirty="0"/>
              <a:t>of the US in </a:t>
            </a:r>
            <a:r>
              <a:rPr lang="en-US" dirty="0" smtClean="0"/>
              <a:t>2010 </a:t>
            </a:r>
            <a:r>
              <a:rPr lang="en-US" dirty="0"/>
              <a:t>was </a:t>
            </a:r>
            <a:endParaRPr lang="en-US" dirty="0" smtClean="0"/>
          </a:p>
          <a:p>
            <a:pPr marL="0" indent="0">
              <a:buNone/>
            </a:pPr>
            <a:r>
              <a:rPr lang="en-US" dirty="0" smtClean="0"/>
              <a:t>$</a:t>
            </a:r>
            <a:r>
              <a:rPr lang="en-US" dirty="0" smtClean="0"/>
              <a:t>14,447,100 million.</a:t>
            </a:r>
            <a:endParaRPr lang="en-US" dirty="0"/>
          </a:p>
          <a:p>
            <a:r>
              <a:rPr lang="en-US" dirty="0" smtClean="0"/>
              <a:t>GDP </a:t>
            </a:r>
            <a:r>
              <a:rPr lang="en-US" dirty="0"/>
              <a:t>of Luxembourg in </a:t>
            </a:r>
            <a:r>
              <a:rPr lang="en-US" dirty="0" smtClean="0"/>
              <a:t>2010 </a:t>
            </a:r>
            <a:r>
              <a:rPr lang="en-US" dirty="0" smtClean="0"/>
              <a:t>was</a:t>
            </a:r>
          </a:p>
          <a:p>
            <a:pPr marL="0" indent="0">
              <a:buNone/>
            </a:pPr>
            <a:r>
              <a:rPr lang="en-US" dirty="0" smtClean="0"/>
              <a:t>$93,496 </a:t>
            </a:r>
            <a:r>
              <a:rPr lang="en-US" dirty="0" smtClean="0"/>
              <a:t>million.</a:t>
            </a:r>
            <a:endParaRPr lang="en-US" dirty="0"/>
          </a:p>
          <a:p>
            <a:r>
              <a:rPr lang="en-US" dirty="0"/>
              <a:t>Which country is richer? Which country has a higher standard of living?</a:t>
            </a:r>
          </a:p>
        </p:txBody>
      </p:sp>
    </p:spTree>
    <p:custDataLst>
      <p:tags r:id="rId1"/>
    </p:custDataLst>
    <p:extLst>
      <p:ext uri="{BB962C8B-B14F-4D97-AF65-F5344CB8AC3E}">
        <p14:creationId xmlns:p14="http://schemas.microsoft.com/office/powerpoint/2010/main" val="1005402409"/>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8302625" y="6375400"/>
            <a:ext cx="684213" cy="368300"/>
          </a:xfrm>
          <a:prstGeom prst="rect">
            <a:avLst/>
          </a:prstGeom>
        </p:spPr>
        <p:txBody>
          <a:bodyPr/>
          <a:lstStyle/>
          <a:p>
            <a:fld id="{C6DA946A-8C49-4AE8-B249-6419BCF96105}" type="slidenum">
              <a:rPr lang="en-US"/>
              <a:pPr/>
              <a:t>34</a:t>
            </a:fld>
            <a:endParaRPr lang="en-US"/>
          </a:p>
        </p:txBody>
      </p:sp>
      <p:sp>
        <p:nvSpPr>
          <p:cNvPr id="327682" name="Rectangle 2"/>
          <p:cNvSpPr>
            <a:spLocks noGrp="1" noChangeArrowheads="1"/>
          </p:cNvSpPr>
          <p:nvPr>
            <p:ph type="title"/>
          </p:nvPr>
        </p:nvSpPr>
        <p:spPr/>
        <p:txBody>
          <a:bodyPr/>
          <a:lstStyle/>
          <a:p>
            <a:r>
              <a:rPr lang="en-US" dirty="0" smtClean="0"/>
              <a:t>GDP </a:t>
            </a:r>
            <a:r>
              <a:rPr lang="en-US" dirty="0"/>
              <a:t>per capita</a:t>
            </a:r>
          </a:p>
        </p:txBody>
      </p:sp>
      <p:sp>
        <p:nvSpPr>
          <p:cNvPr id="327683" name="Rectangle 3"/>
          <p:cNvSpPr>
            <a:spLocks noGrp="1" noChangeArrowheads="1"/>
          </p:cNvSpPr>
          <p:nvPr>
            <p:ph type="body" idx="1"/>
          </p:nvPr>
        </p:nvSpPr>
        <p:spPr/>
        <p:txBody>
          <a:bodyPr/>
          <a:lstStyle/>
          <a:p>
            <a:r>
              <a:rPr lang="en-US" dirty="0"/>
              <a:t>We need to know how big the country is. By big I am talking about the number of people that live in that country.</a:t>
            </a:r>
          </a:p>
          <a:p>
            <a:r>
              <a:rPr lang="en-US" dirty="0"/>
              <a:t>The population in the US in </a:t>
            </a:r>
            <a:r>
              <a:rPr lang="en-US" dirty="0" smtClean="0"/>
              <a:t>2010 </a:t>
            </a:r>
            <a:r>
              <a:rPr lang="en-US" dirty="0"/>
              <a:t>was </a:t>
            </a:r>
            <a:r>
              <a:rPr lang="en-US" dirty="0" smtClean="0"/>
              <a:t>310,232,860.</a:t>
            </a:r>
            <a:endParaRPr lang="en-US" dirty="0"/>
          </a:p>
          <a:p>
            <a:r>
              <a:rPr lang="en-US" dirty="0"/>
              <a:t>The population in Luxembourg in </a:t>
            </a:r>
            <a:r>
              <a:rPr lang="en-US" dirty="0" smtClean="0"/>
              <a:t>2010 </a:t>
            </a:r>
            <a:r>
              <a:rPr lang="en-US" dirty="0"/>
              <a:t>was </a:t>
            </a:r>
            <a:r>
              <a:rPr lang="en-US" dirty="0" smtClean="0"/>
              <a:t>497,540.</a:t>
            </a:r>
            <a:endParaRPr lang="en-US" dirty="0"/>
          </a:p>
        </p:txBody>
      </p:sp>
    </p:spTree>
    <p:custDataLst>
      <p:tags r:id="rId1"/>
    </p:custDataLst>
    <p:extLst>
      <p:ext uri="{BB962C8B-B14F-4D97-AF65-F5344CB8AC3E}">
        <p14:creationId xmlns:p14="http://schemas.microsoft.com/office/powerpoint/2010/main" val="3841202835"/>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1"/>
          </p:nvPr>
        </p:nvSpPr>
        <p:spPr/>
        <p:txBody>
          <a:bodyPr/>
          <a:lstStyle/>
          <a:p>
            <a:fld id="{B413AA18-A0A9-4868-BE9E-C09B5806B1B0}" type="slidenum">
              <a:rPr lang="en-US"/>
              <a:pPr/>
              <a:t>35</a:t>
            </a:fld>
            <a:endParaRPr lang="en-US"/>
          </a:p>
        </p:txBody>
      </p:sp>
      <p:sp>
        <p:nvSpPr>
          <p:cNvPr id="328706" name="Rectangle 2"/>
          <p:cNvSpPr>
            <a:spLocks noGrp="1" noChangeArrowheads="1"/>
          </p:cNvSpPr>
          <p:nvPr>
            <p:ph type="title"/>
          </p:nvPr>
        </p:nvSpPr>
        <p:spPr/>
        <p:txBody>
          <a:bodyPr/>
          <a:lstStyle/>
          <a:p>
            <a:r>
              <a:rPr lang="en-US" dirty="0" smtClean="0"/>
              <a:t>GDP </a:t>
            </a:r>
            <a:r>
              <a:rPr lang="en-US" dirty="0"/>
              <a:t>per capita</a:t>
            </a:r>
          </a:p>
        </p:txBody>
      </p:sp>
      <p:sp>
        <p:nvSpPr>
          <p:cNvPr id="328707" name="Rectangle 3"/>
          <p:cNvSpPr>
            <a:spLocks noGrp="1" noChangeArrowheads="1"/>
          </p:cNvSpPr>
          <p:nvPr>
            <p:ph type="body" sz="half" idx="1"/>
          </p:nvPr>
        </p:nvSpPr>
        <p:spPr>
          <a:xfrm>
            <a:off x="373063" y="1008063"/>
            <a:ext cx="8047037" cy="5118100"/>
          </a:xfrm>
        </p:spPr>
        <p:txBody>
          <a:bodyPr/>
          <a:lstStyle/>
          <a:p>
            <a:r>
              <a:rPr lang="en-US" dirty="0"/>
              <a:t>To calculate </a:t>
            </a:r>
            <a:r>
              <a:rPr lang="en-US" dirty="0" err="1" smtClean="0"/>
              <a:t>rGDP</a:t>
            </a:r>
            <a:r>
              <a:rPr lang="en-US" dirty="0" smtClean="0"/>
              <a:t> </a:t>
            </a:r>
            <a:r>
              <a:rPr lang="en-US" dirty="0"/>
              <a:t>per capita we use the following equation:</a:t>
            </a:r>
          </a:p>
          <a:p>
            <a:endParaRPr lang="en-US" sz="2400" dirty="0"/>
          </a:p>
          <a:p>
            <a:endParaRPr lang="en-US" sz="2400" dirty="0"/>
          </a:p>
          <a:p>
            <a:endParaRPr lang="en-US" sz="2400" dirty="0"/>
          </a:p>
          <a:p>
            <a:pPr>
              <a:buFont typeface="Wingdings" pitchFamily="2" charset="2"/>
              <a:buNone/>
            </a:pPr>
            <a:endParaRPr lang="en-US" sz="2400" dirty="0" smtClean="0"/>
          </a:p>
          <a:p>
            <a:pPr>
              <a:buNone/>
            </a:pPr>
            <a:r>
              <a:rPr lang="en-US" sz="2400" dirty="0"/>
              <a:t>Olympic medals per capita</a:t>
            </a:r>
            <a:endParaRPr lang="en-US" sz="2400" dirty="0">
              <a:hlinkClick r:id="rId3"/>
            </a:endParaRPr>
          </a:p>
          <a:p>
            <a:pPr>
              <a:buNone/>
            </a:pPr>
            <a:r>
              <a:rPr lang="en-US" sz="2400" dirty="0">
                <a:hlinkClick r:id="rId3"/>
              </a:rPr>
              <a:t>http://www.medalspercapita.com/</a:t>
            </a:r>
            <a:endParaRPr lang="en-US" sz="2400" dirty="0"/>
          </a:p>
          <a:p>
            <a:pPr>
              <a:buFont typeface="Wingdings" pitchFamily="2" charset="2"/>
              <a:buNone/>
            </a:pPr>
            <a:endParaRPr lang="en-US" sz="2400" dirty="0"/>
          </a:p>
        </p:txBody>
      </p:sp>
      <p:grpSp>
        <p:nvGrpSpPr>
          <p:cNvPr id="2" name="Group 4"/>
          <p:cNvGrpSpPr>
            <a:grpSpLocks/>
          </p:cNvGrpSpPr>
          <p:nvPr/>
        </p:nvGrpSpPr>
        <p:grpSpPr bwMode="auto">
          <a:xfrm>
            <a:off x="1281113" y="2363788"/>
            <a:ext cx="6578600" cy="1236662"/>
            <a:chOff x="471" y="1777"/>
            <a:chExt cx="4144" cy="779"/>
          </a:xfrm>
        </p:grpSpPr>
        <p:sp>
          <p:nvSpPr>
            <p:cNvPr id="328709" name="Text Box 5"/>
            <p:cNvSpPr txBox="1">
              <a:spLocks noChangeArrowheads="1"/>
            </p:cNvSpPr>
            <p:nvPr/>
          </p:nvSpPr>
          <p:spPr bwMode="auto">
            <a:xfrm>
              <a:off x="471" y="1777"/>
              <a:ext cx="4144" cy="779"/>
            </a:xfrm>
            <a:prstGeom prst="rect">
              <a:avLst/>
            </a:prstGeom>
            <a:solidFill>
              <a:srgbClr val="FFFF99"/>
            </a:solidFill>
            <a:ln w="9525">
              <a:noFill/>
              <a:miter lim="800000"/>
              <a:headEnd/>
              <a:tailEnd/>
            </a:ln>
            <a:effectLst>
              <a:outerShdw dist="107763" dir="2700000" algn="ctr" rotWithShape="0">
                <a:schemeClr val="bg2"/>
              </a:outerShdw>
            </a:effectLst>
          </p:spPr>
          <p:txBody>
            <a:bodyPr lIns="274320" anchor="ctr"/>
            <a:lstStyle/>
            <a:p>
              <a:pPr>
                <a:spcBef>
                  <a:spcPct val="50000"/>
                </a:spcBef>
              </a:pPr>
              <a:r>
                <a:rPr lang="en-US" sz="2900">
                  <a:cs typeface="Arial" charset="0"/>
                </a:rPr>
                <a:t>GDP per capita  =</a:t>
              </a:r>
            </a:p>
          </p:txBody>
        </p:sp>
        <p:grpSp>
          <p:nvGrpSpPr>
            <p:cNvPr id="3" name="Group 6"/>
            <p:cNvGrpSpPr>
              <a:grpSpLocks/>
            </p:cNvGrpSpPr>
            <p:nvPr/>
          </p:nvGrpSpPr>
          <p:grpSpPr bwMode="auto">
            <a:xfrm>
              <a:off x="2935" y="1849"/>
              <a:ext cx="1578" cy="650"/>
              <a:chOff x="2942" y="1849"/>
              <a:chExt cx="1578" cy="650"/>
            </a:xfrm>
          </p:grpSpPr>
          <p:sp>
            <p:nvSpPr>
              <p:cNvPr id="328711" name="Text Box 7"/>
              <p:cNvSpPr txBox="1">
                <a:spLocks noChangeArrowheads="1"/>
              </p:cNvSpPr>
              <p:nvPr/>
            </p:nvSpPr>
            <p:spPr bwMode="auto">
              <a:xfrm>
                <a:off x="2942" y="1849"/>
                <a:ext cx="1574" cy="336"/>
              </a:xfrm>
              <a:prstGeom prst="rect">
                <a:avLst/>
              </a:prstGeom>
              <a:noFill/>
              <a:ln w="9525">
                <a:noFill/>
                <a:miter lim="800000"/>
                <a:headEnd/>
                <a:tailEnd/>
              </a:ln>
              <a:effectLst/>
            </p:spPr>
            <p:txBody>
              <a:bodyPr>
                <a:spAutoFit/>
              </a:bodyPr>
              <a:lstStyle/>
              <a:p>
                <a:pPr algn="ctr">
                  <a:spcBef>
                    <a:spcPct val="50000"/>
                  </a:spcBef>
                </a:pPr>
                <a:r>
                  <a:rPr lang="en-US" sz="2900" dirty="0" smtClean="0">
                    <a:cs typeface="Arial" charset="0"/>
                  </a:rPr>
                  <a:t>GDP</a:t>
                </a:r>
                <a:endParaRPr lang="en-US" sz="2900" dirty="0">
                  <a:cs typeface="Arial" charset="0"/>
                </a:endParaRPr>
              </a:p>
            </p:txBody>
          </p:sp>
          <p:sp>
            <p:nvSpPr>
              <p:cNvPr id="328712" name="Text Box 8"/>
              <p:cNvSpPr txBox="1">
                <a:spLocks noChangeArrowheads="1"/>
              </p:cNvSpPr>
              <p:nvPr/>
            </p:nvSpPr>
            <p:spPr bwMode="auto">
              <a:xfrm>
                <a:off x="2946" y="2163"/>
                <a:ext cx="1574" cy="336"/>
              </a:xfrm>
              <a:prstGeom prst="rect">
                <a:avLst/>
              </a:prstGeom>
              <a:noFill/>
              <a:ln w="9525">
                <a:noFill/>
                <a:miter lim="800000"/>
                <a:headEnd/>
                <a:tailEnd/>
              </a:ln>
              <a:effectLst/>
            </p:spPr>
            <p:txBody>
              <a:bodyPr>
                <a:spAutoFit/>
              </a:bodyPr>
              <a:lstStyle/>
              <a:p>
                <a:pPr algn="ctr">
                  <a:spcBef>
                    <a:spcPct val="50000"/>
                  </a:spcBef>
                </a:pPr>
                <a:r>
                  <a:rPr lang="en-US" sz="2900">
                    <a:cs typeface="Arial" charset="0"/>
                  </a:rPr>
                  <a:t>population</a:t>
                </a:r>
              </a:p>
            </p:txBody>
          </p:sp>
          <p:sp>
            <p:nvSpPr>
              <p:cNvPr id="328713" name="Line 9"/>
              <p:cNvSpPr>
                <a:spLocks noChangeShapeType="1"/>
              </p:cNvSpPr>
              <p:nvPr/>
            </p:nvSpPr>
            <p:spPr bwMode="auto">
              <a:xfrm>
                <a:off x="3035" y="2185"/>
                <a:ext cx="1363" cy="0"/>
              </a:xfrm>
              <a:prstGeom prst="line">
                <a:avLst/>
              </a:prstGeom>
              <a:noFill/>
              <a:ln w="12700">
                <a:solidFill>
                  <a:schemeClr val="tx1"/>
                </a:solidFill>
                <a:round/>
                <a:headEnd/>
                <a:tailEnd/>
              </a:ln>
              <a:effectLst/>
            </p:spPr>
            <p:txBody>
              <a:bodyPr/>
              <a:lstStyle/>
              <a:p>
                <a:endParaRPr lang="en-US"/>
              </a:p>
            </p:txBody>
          </p:sp>
        </p:grpSp>
      </p:grpSp>
    </p:spTree>
    <p:custDataLst>
      <p:tags r:id="rId1"/>
    </p:custDataLst>
    <p:extLst>
      <p:ext uri="{BB962C8B-B14F-4D97-AF65-F5344CB8AC3E}">
        <p14:creationId xmlns:p14="http://schemas.microsoft.com/office/powerpoint/2010/main" val="7388990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fld id="{ED233D63-0C30-404A-B9A1-43EEF6C2780A}" type="slidenum">
              <a:rPr lang="en-US"/>
              <a:pPr/>
              <a:t>36</a:t>
            </a:fld>
            <a:endParaRPr lang="en-US"/>
          </a:p>
        </p:txBody>
      </p:sp>
      <p:sp>
        <p:nvSpPr>
          <p:cNvPr id="329730" name="Rectangle 2"/>
          <p:cNvSpPr>
            <a:spLocks noGrp="1" noChangeArrowheads="1"/>
          </p:cNvSpPr>
          <p:nvPr>
            <p:ph type="title"/>
          </p:nvPr>
        </p:nvSpPr>
        <p:spPr/>
        <p:txBody>
          <a:bodyPr/>
          <a:lstStyle/>
          <a:p>
            <a:r>
              <a:rPr lang="en-US"/>
              <a:t>Real GDP per capita</a:t>
            </a:r>
          </a:p>
        </p:txBody>
      </p:sp>
      <p:sp>
        <p:nvSpPr>
          <p:cNvPr id="329731" name="Rectangle 3"/>
          <p:cNvSpPr>
            <a:spLocks noGrp="1" noChangeArrowheads="1"/>
          </p:cNvSpPr>
          <p:nvPr>
            <p:ph type="body" sz="half" idx="1"/>
          </p:nvPr>
        </p:nvSpPr>
        <p:spPr>
          <a:xfrm>
            <a:off x="373063" y="1008063"/>
            <a:ext cx="8123237" cy="5118100"/>
          </a:xfrm>
        </p:spPr>
        <p:txBody>
          <a:bodyPr/>
          <a:lstStyle/>
          <a:p>
            <a:r>
              <a:rPr lang="en-US" dirty="0" smtClean="0"/>
              <a:t>GDP </a:t>
            </a:r>
            <a:r>
              <a:rPr lang="en-US" dirty="0"/>
              <a:t>per capita for the US is:</a:t>
            </a:r>
          </a:p>
          <a:p>
            <a:endParaRPr lang="en-US" dirty="0"/>
          </a:p>
          <a:p>
            <a:endParaRPr lang="en-US" dirty="0"/>
          </a:p>
          <a:p>
            <a:r>
              <a:rPr lang="en-US" dirty="0" smtClean="0"/>
              <a:t>GDP </a:t>
            </a:r>
            <a:r>
              <a:rPr lang="en-US" dirty="0"/>
              <a:t>per capita for the Luxembourg is:</a:t>
            </a:r>
          </a:p>
          <a:p>
            <a:endParaRPr lang="en-US" dirty="0"/>
          </a:p>
        </p:txBody>
      </p:sp>
      <p:graphicFrame>
        <p:nvGraphicFramePr>
          <p:cNvPr id="329732" name="Object 4"/>
          <p:cNvGraphicFramePr>
            <a:graphicFrameLocks noGrp="1" noChangeAspect="1"/>
          </p:cNvGraphicFramePr>
          <p:nvPr>
            <p:ph sz="quarter" idx="2"/>
            <p:extLst>
              <p:ext uri="{D42A27DB-BD31-4B8C-83A1-F6EECF244321}">
                <p14:modId xmlns:p14="http://schemas.microsoft.com/office/powerpoint/2010/main" val="482589838"/>
              </p:ext>
            </p:extLst>
          </p:nvPr>
        </p:nvGraphicFramePr>
        <p:xfrm>
          <a:off x="1752600" y="1833563"/>
          <a:ext cx="4567238" cy="876300"/>
        </p:xfrm>
        <a:graphic>
          <a:graphicData uri="http://schemas.openxmlformats.org/presentationml/2006/ole">
            <mc:AlternateContent xmlns:mc="http://schemas.openxmlformats.org/markup-compatibility/2006">
              <mc:Choice xmlns:v="urn:schemas-microsoft-com:vml" Requires="v">
                <p:oleObj spid="_x0000_s2056" name="Equation" r:id="rId4" imgW="2184120" imgH="419040" progId="Equation.3">
                  <p:embed/>
                </p:oleObj>
              </mc:Choice>
              <mc:Fallback>
                <p:oleObj name="Equation" r:id="rId4" imgW="2184120" imgH="419040" progId="Equation.3">
                  <p:embed/>
                  <p:pic>
                    <p:nvPicPr>
                      <p:cNvPr id="0" name=""/>
                      <p:cNvPicPr>
                        <a:picLocks noChangeAspect="1" noChangeArrowheads="1"/>
                      </p:cNvPicPr>
                      <p:nvPr/>
                    </p:nvPicPr>
                    <p:blipFill>
                      <a:blip r:embed="rId5"/>
                      <a:srcRect/>
                      <a:stretch>
                        <a:fillRect/>
                      </a:stretch>
                    </p:blipFill>
                    <p:spPr bwMode="auto">
                      <a:xfrm>
                        <a:off x="1752600" y="1833563"/>
                        <a:ext cx="4567238" cy="8763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9733" name="Object 5"/>
          <p:cNvGraphicFramePr>
            <a:graphicFrameLocks noGrp="1" noChangeAspect="1"/>
          </p:cNvGraphicFramePr>
          <p:nvPr>
            <p:ph sz="quarter" idx="3"/>
            <p:extLst>
              <p:ext uri="{D42A27DB-BD31-4B8C-83A1-F6EECF244321}">
                <p14:modId xmlns:p14="http://schemas.microsoft.com/office/powerpoint/2010/main" val="216408642"/>
              </p:ext>
            </p:extLst>
          </p:nvPr>
        </p:nvGraphicFramePr>
        <p:xfrm>
          <a:off x="2074863" y="3851275"/>
          <a:ext cx="4110037" cy="892175"/>
        </p:xfrm>
        <a:graphic>
          <a:graphicData uri="http://schemas.openxmlformats.org/presentationml/2006/ole">
            <mc:AlternateContent xmlns:mc="http://schemas.openxmlformats.org/markup-compatibility/2006">
              <mc:Choice xmlns:v="urn:schemas-microsoft-com:vml" Requires="v">
                <p:oleObj spid="_x0000_s2057" name="Equation" r:id="rId6" imgW="1930320" imgH="419040" progId="Equation.3">
                  <p:embed/>
                </p:oleObj>
              </mc:Choice>
              <mc:Fallback>
                <p:oleObj name="Equation" r:id="rId6" imgW="1930320" imgH="419040" progId="Equation.3">
                  <p:embed/>
                  <p:pic>
                    <p:nvPicPr>
                      <p:cNvPr id="0" name=""/>
                      <p:cNvPicPr>
                        <a:picLocks noChangeAspect="1" noChangeArrowheads="1"/>
                      </p:cNvPicPr>
                      <p:nvPr/>
                    </p:nvPicPr>
                    <p:blipFill>
                      <a:blip r:embed="rId7"/>
                      <a:srcRect/>
                      <a:stretch>
                        <a:fillRect/>
                      </a:stretch>
                    </p:blipFill>
                    <p:spPr bwMode="auto">
                      <a:xfrm>
                        <a:off x="2074863" y="3851275"/>
                        <a:ext cx="4110037" cy="8921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extLst>
      <p:ext uri="{BB962C8B-B14F-4D97-AF65-F5344CB8AC3E}">
        <p14:creationId xmlns:p14="http://schemas.microsoft.com/office/powerpoint/2010/main" val="29381120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9731">
                                            <p:txEl>
                                              <p:pRg st="0" end="0"/>
                                            </p:txEl>
                                          </p:spTgt>
                                        </p:tgtEl>
                                        <p:attrNameLst>
                                          <p:attrName>style.visibility</p:attrName>
                                        </p:attrNameLst>
                                      </p:cBhvr>
                                      <p:to>
                                        <p:strVal val="visible"/>
                                      </p:to>
                                    </p:set>
                                    <p:animEffect transition="in" filter="wipe(left)">
                                      <p:cBhvr>
                                        <p:cTn id="7" dur="500"/>
                                        <p:tgtEl>
                                          <p:spTgt spid="3297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9731">
                                            <p:txEl>
                                              <p:pRg st="3" end="3"/>
                                            </p:txEl>
                                          </p:spTgt>
                                        </p:tgtEl>
                                        <p:attrNameLst>
                                          <p:attrName>style.visibility</p:attrName>
                                        </p:attrNameLst>
                                      </p:cBhvr>
                                      <p:to>
                                        <p:strVal val="visible"/>
                                      </p:to>
                                    </p:set>
                                    <p:animEffect transition="in" filter="wipe(left)">
                                      <p:cBhvr>
                                        <p:cTn id="12" dur="500"/>
                                        <p:tgtEl>
                                          <p:spTgt spid="32973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29732"/>
                                        </p:tgtEl>
                                        <p:attrNameLst>
                                          <p:attrName>style.visibility</p:attrName>
                                        </p:attrNameLst>
                                      </p:cBhvr>
                                      <p:to>
                                        <p:strVal val="visible"/>
                                      </p:to>
                                    </p:set>
                                    <p:animEffect transition="in" filter="wipe(left)">
                                      <p:cBhvr>
                                        <p:cTn id="17" dur="500"/>
                                        <p:tgtEl>
                                          <p:spTgt spid="3297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29733"/>
                                        </p:tgtEl>
                                        <p:attrNameLst>
                                          <p:attrName>style.visibility</p:attrName>
                                        </p:attrNameLst>
                                      </p:cBhvr>
                                      <p:to>
                                        <p:strVal val="visible"/>
                                      </p:to>
                                    </p:set>
                                    <p:animEffect transition="in" filter="wipe(left)">
                                      <p:cBhvr>
                                        <p:cTn id="22" dur="500"/>
                                        <p:tgtEl>
                                          <p:spTgt spid="3297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731" grpId="0" build="p" bldLvl="4"/>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59288959"/>
              </p:ext>
            </p:extLst>
          </p:nvPr>
        </p:nvGraphicFramePr>
        <p:xfrm>
          <a:off x="228599" y="228598"/>
          <a:ext cx="8610600" cy="6172194"/>
        </p:xfrm>
        <a:graphic>
          <a:graphicData uri="http://schemas.openxmlformats.org/drawingml/2006/table">
            <a:tbl>
              <a:tblPr firstRow="1">
                <a:tableStyleId>{21E4AEA4-8DFA-4A89-87EB-49C32662AFE0}</a:tableStyleId>
              </a:tblPr>
              <a:tblGrid>
                <a:gridCol w="2152650"/>
                <a:gridCol w="2152650"/>
                <a:gridCol w="2152650"/>
                <a:gridCol w="2152650"/>
              </a:tblGrid>
              <a:tr h="584154">
                <a:tc>
                  <a:txBody>
                    <a:bodyPr/>
                    <a:lstStyle/>
                    <a:p>
                      <a:pPr algn="l"/>
                      <a:r>
                        <a:rPr lang="en-US" sz="1400" dirty="0" smtClean="0"/>
                        <a:t>Country</a:t>
                      </a:r>
                      <a:endParaRPr lang="en-US" sz="1400" dirty="0"/>
                    </a:p>
                  </a:txBody>
                  <a:tcPr marL="22282" marR="22282" marT="22282" marB="22282" anchor="ctr">
                    <a:solidFill>
                      <a:schemeClr val="accent2"/>
                    </a:solidFill>
                  </a:tcPr>
                </a:tc>
                <a:tc>
                  <a:txBody>
                    <a:bodyPr/>
                    <a:lstStyle/>
                    <a:p>
                      <a:pPr algn="l"/>
                      <a:r>
                        <a:rPr lang="en-US" sz="1400" dirty="0" smtClean="0">
                          <a:effectLst/>
                        </a:rPr>
                        <a:t>Population</a:t>
                      </a:r>
                      <a:r>
                        <a:rPr lang="en-US" sz="1400" baseline="0" dirty="0" smtClean="0">
                          <a:effectLst/>
                        </a:rPr>
                        <a:t> </a:t>
                      </a:r>
                    </a:p>
                    <a:p>
                      <a:pPr algn="l"/>
                      <a:r>
                        <a:rPr lang="en-US" sz="1400" baseline="0" dirty="0" smtClean="0">
                          <a:effectLst/>
                        </a:rPr>
                        <a:t>(in thousands)</a:t>
                      </a:r>
                      <a:endParaRPr lang="en-US" sz="1400" dirty="0"/>
                    </a:p>
                  </a:txBody>
                  <a:tcPr marL="22282" marR="22282" marT="22282" marB="22282" anchor="ctr">
                    <a:solidFill>
                      <a:schemeClr val="accent2"/>
                    </a:solidFill>
                  </a:tcPr>
                </a:tc>
                <a:tc>
                  <a:txBody>
                    <a:bodyPr/>
                    <a:lstStyle/>
                    <a:p>
                      <a:pPr algn="l"/>
                      <a:r>
                        <a:rPr lang="en-US" sz="1400" dirty="0" smtClean="0">
                          <a:effectLst/>
                        </a:rPr>
                        <a:t>GDP,</a:t>
                      </a:r>
                      <a:r>
                        <a:rPr lang="en-US" sz="1400" baseline="0" dirty="0" smtClean="0">
                          <a:effectLst/>
                        </a:rPr>
                        <a:t> 2010</a:t>
                      </a:r>
                    </a:p>
                    <a:p>
                      <a:pPr algn="l"/>
                      <a:r>
                        <a:rPr lang="en-US" sz="1400" baseline="0" dirty="0" smtClean="0">
                          <a:effectLst/>
                        </a:rPr>
                        <a:t>(in millions)</a:t>
                      </a:r>
                      <a:endParaRPr lang="en-US" sz="1400" dirty="0"/>
                    </a:p>
                  </a:txBody>
                  <a:tcPr marL="22282" marR="22282" marT="22282" marB="22282" anchor="ctr">
                    <a:solidFill>
                      <a:schemeClr val="accent2"/>
                    </a:solidFill>
                  </a:tcPr>
                </a:tc>
                <a:tc>
                  <a:txBody>
                    <a:bodyPr/>
                    <a:lstStyle/>
                    <a:p>
                      <a:pPr algn="l"/>
                      <a:r>
                        <a:rPr lang="en-US" sz="1400" dirty="0" smtClean="0">
                          <a:effectLst/>
                        </a:rPr>
                        <a:t>GDP</a:t>
                      </a:r>
                      <a:r>
                        <a:rPr lang="en-US" sz="1400" baseline="0" dirty="0" smtClean="0">
                          <a:effectLst/>
                        </a:rPr>
                        <a:t> per capita</a:t>
                      </a:r>
                      <a:endParaRPr lang="en-US" sz="1400" dirty="0"/>
                    </a:p>
                  </a:txBody>
                  <a:tcPr marL="22282" marR="22282" marT="22282" marB="22282" anchor="ctr">
                    <a:solidFill>
                      <a:schemeClr val="accent2"/>
                    </a:solidFill>
                  </a:tcPr>
                </a:tc>
              </a:tr>
              <a:tr h="372536">
                <a:tc>
                  <a:txBody>
                    <a:bodyPr/>
                    <a:lstStyle/>
                    <a:p>
                      <a:r>
                        <a:rPr lang="en-US" sz="1400" dirty="0"/>
                        <a:t>Brazil</a:t>
                      </a:r>
                    </a:p>
                  </a:txBody>
                  <a:tcPr marL="22282" marR="22282" marT="22282" marB="22282" anchor="ctr"/>
                </a:tc>
                <a:tc>
                  <a:txBody>
                    <a:bodyPr/>
                    <a:lstStyle/>
                    <a:p>
                      <a:r>
                        <a:rPr lang="en-US" sz="1400" dirty="0" smtClean="0"/>
                        <a:t>201,103.33</a:t>
                      </a:r>
                      <a:endParaRPr lang="en-US" sz="1400" dirty="0"/>
                    </a:p>
                  </a:txBody>
                  <a:tcPr marL="22282" marR="22282" marT="22282" marB="22282" anchor="ctr"/>
                </a:tc>
                <a:tc>
                  <a:txBody>
                    <a:bodyPr/>
                    <a:lstStyle/>
                    <a:p>
                      <a:r>
                        <a:rPr lang="en-US" sz="1400" dirty="0" smtClean="0"/>
                        <a:t>1,961,701.02</a:t>
                      </a:r>
                      <a:endParaRPr lang="en-US" sz="1400" dirty="0"/>
                    </a:p>
                  </a:txBody>
                  <a:tcPr marL="22282" marR="22282" marT="22282" marB="22282" anchor="ctr"/>
                </a:tc>
                <a:tc>
                  <a:txBody>
                    <a:bodyPr/>
                    <a:lstStyle/>
                    <a:p>
                      <a:r>
                        <a:rPr lang="en-US" sz="1400" dirty="0" smtClean="0"/>
                        <a:t>9,754.69</a:t>
                      </a:r>
                      <a:endParaRPr lang="en-US" sz="1400" dirty="0"/>
                    </a:p>
                  </a:txBody>
                  <a:tcPr marL="22282" marR="22282" marT="22282" marB="22282" anchor="ctr"/>
                </a:tc>
              </a:tr>
              <a:tr h="372536">
                <a:tc>
                  <a:txBody>
                    <a:bodyPr/>
                    <a:lstStyle/>
                    <a:p>
                      <a:r>
                        <a:rPr lang="en-US" sz="1400" dirty="0"/>
                        <a:t>Canada</a:t>
                      </a:r>
                    </a:p>
                  </a:txBody>
                  <a:tcPr marL="22282" marR="22282" marT="22282" marB="22282" anchor="ctr"/>
                </a:tc>
                <a:tc>
                  <a:txBody>
                    <a:bodyPr/>
                    <a:lstStyle/>
                    <a:p>
                      <a:r>
                        <a:rPr lang="en-US" sz="1400" dirty="0" smtClean="0"/>
                        <a:t>33,759.74</a:t>
                      </a:r>
                      <a:endParaRPr lang="en-US" sz="1400" dirty="0"/>
                    </a:p>
                  </a:txBody>
                  <a:tcPr marL="22282" marR="22282" marT="22282" marB="22282" anchor="ctr"/>
                </a:tc>
                <a:tc>
                  <a:txBody>
                    <a:bodyPr/>
                    <a:lstStyle/>
                    <a:p>
                      <a:r>
                        <a:rPr lang="en-US" sz="1400" dirty="0" smtClean="0"/>
                        <a:t>1,440,818.39</a:t>
                      </a:r>
                      <a:endParaRPr lang="en-US" sz="1400" dirty="0"/>
                    </a:p>
                  </a:txBody>
                  <a:tcPr marL="22282" marR="22282" marT="22282" marB="22282" anchor="ctr"/>
                </a:tc>
                <a:tc>
                  <a:txBody>
                    <a:bodyPr/>
                    <a:lstStyle/>
                    <a:p>
                      <a:r>
                        <a:rPr lang="en-US" sz="1400" dirty="0" smtClean="0"/>
                        <a:t>42,678.60</a:t>
                      </a:r>
                      <a:endParaRPr lang="en-US" sz="1400" dirty="0"/>
                    </a:p>
                  </a:txBody>
                  <a:tcPr marL="22282" marR="22282" marT="22282" marB="22282" anchor="ctr"/>
                </a:tc>
              </a:tr>
              <a:tr h="372536">
                <a:tc>
                  <a:txBody>
                    <a:bodyPr/>
                    <a:lstStyle/>
                    <a:p>
                      <a:r>
                        <a:rPr lang="en-US" sz="1400" dirty="0" smtClean="0"/>
                        <a:t>China</a:t>
                      </a:r>
                      <a:endParaRPr lang="en-US" sz="1400" dirty="0"/>
                    </a:p>
                  </a:txBody>
                  <a:tcPr marL="22282" marR="22282" marT="22282" marB="22282" anchor="ctr"/>
                </a:tc>
                <a:tc>
                  <a:txBody>
                    <a:bodyPr/>
                    <a:lstStyle/>
                    <a:p>
                      <a:r>
                        <a:rPr lang="en-US" sz="1400" dirty="0" smtClean="0"/>
                        <a:t>1,330,141.29</a:t>
                      </a:r>
                      <a:endParaRPr lang="en-US" sz="1400" dirty="0"/>
                    </a:p>
                  </a:txBody>
                  <a:tcPr marL="22282" marR="22282" marT="22282" marB="22282" anchor="ctr"/>
                </a:tc>
                <a:tc>
                  <a:txBody>
                    <a:bodyPr/>
                    <a:lstStyle/>
                    <a:p>
                      <a:r>
                        <a:rPr lang="en-US" sz="1400" dirty="0" smtClean="0"/>
                        <a:t>11,698,415.78</a:t>
                      </a:r>
                      <a:endParaRPr lang="en-US" sz="1400" dirty="0"/>
                    </a:p>
                  </a:txBody>
                  <a:tcPr marL="22282" marR="22282" marT="22282" marB="22282" anchor="ctr"/>
                </a:tc>
                <a:tc>
                  <a:txBody>
                    <a:bodyPr/>
                    <a:lstStyle/>
                    <a:p>
                      <a:r>
                        <a:rPr lang="en-US" sz="1400" dirty="0" smtClean="0"/>
                        <a:t>8,794.87</a:t>
                      </a:r>
                      <a:endParaRPr lang="en-US" sz="1400" dirty="0"/>
                    </a:p>
                  </a:txBody>
                  <a:tcPr marL="22282" marR="22282" marT="22282" marB="22282" anchor="ctr"/>
                </a:tc>
              </a:tr>
              <a:tr h="372536">
                <a:tc>
                  <a:txBody>
                    <a:bodyPr/>
                    <a:lstStyle/>
                    <a:p>
                      <a:r>
                        <a:rPr lang="en-US" sz="1400" dirty="0"/>
                        <a:t>Ethiopia</a:t>
                      </a:r>
                    </a:p>
                  </a:txBody>
                  <a:tcPr marL="22282" marR="22282" marT="22282" marB="22282" anchor="ctr"/>
                </a:tc>
                <a:tc>
                  <a:txBody>
                    <a:bodyPr/>
                    <a:lstStyle/>
                    <a:p>
                      <a:r>
                        <a:rPr lang="en-US" sz="1400" dirty="0" smtClean="0"/>
                        <a:t>88,013.49</a:t>
                      </a:r>
                      <a:endParaRPr lang="en-US" sz="1400" dirty="0"/>
                    </a:p>
                  </a:txBody>
                  <a:tcPr marL="22282" marR="22282" marT="22282" marB="22282" anchor="ctr"/>
                </a:tc>
                <a:tc>
                  <a:txBody>
                    <a:bodyPr/>
                    <a:lstStyle/>
                    <a:p>
                      <a:r>
                        <a:rPr lang="en-US" sz="1400" dirty="0" smtClean="0"/>
                        <a:t>71,573.53</a:t>
                      </a:r>
                      <a:endParaRPr lang="en-US" sz="1400" dirty="0"/>
                    </a:p>
                  </a:txBody>
                  <a:tcPr marL="22282" marR="22282" marT="22282" marB="22282" anchor="ctr"/>
                </a:tc>
                <a:tc>
                  <a:txBody>
                    <a:bodyPr/>
                    <a:lstStyle/>
                    <a:p>
                      <a:r>
                        <a:rPr lang="en-US" sz="1400" dirty="0"/>
                        <a:t>813.21</a:t>
                      </a:r>
                    </a:p>
                  </a:txBody>
                  <a:tcPr marL="22282" marR="22282" marT="22282" marB="22282" anchor="ctr"/>
                </a:tc>
              </a:tr>
              <a:tr h="372536">
                <a:tc>
                  <a:txBody>
                    <a:bodyPr/>
                    <a:lstStyle/>
                    <a:p>
                      <a:r>
                        <a:rPr lang="en-US" sz="1400"/>
                        <a:t>Haiti</a:t>
                      </a:r>
                    </a:p>
                  </a:txBody>
                  <a:tcPr marL="22282" marR="22282" marT="22282" marB="22282" anchor="ctr"/>
                </a:tc>
                <a:tc>
                  <a:txBody>
                    <a:bodyPr/>
                    <a:lstStyle/>
                    <a:p>
                      <a:r>
                        <a:rPr lang="en-US" sz="1400" dirty="0" smtClean="0"/>
                        <a:t>9,648.92</a:t>
                      </a:r>
                      <a:endParaRPr lang="en-US" sz="1400" dirty="0"/>
                    </a:p>
                  </a:txBody>
                  <a:tcPr marL="22282" marR="22282" marT="22282" marB="22282" anchor="ctr"/>
                </a:tc>
                <a:tc>
                  <a:txBody>
                    <a:bodyPr/>
                    <a:lstStyle/>
                    <a:p>
                      <a:r>
                        <a:rPr lang="en-US" sz="1400" dirty="0" smtClean="0"/>
                        <a:t>14,369.34</a:t>
                      </a:r>
                      <a:endParaRPr lang="en-US" sz="1400" dirty="0"/>
                    </a:p>
                  </a:txBody>
                  <a:tcPr marL="22282" marR="22282" marT="22282" marB="22282" anchor="ctr"/>
                </a:tc>
                <a:tc>
                  <a:txBody>
                    <a:bodyPr/>
                    <a:lstStyle/>
                    <a:p>
                      <a:r>
                        <a:rPr lang="en-US" sz="1400" dirty="0" smtClean="0"/>
                        <a:t>1,489.22</a:t>
                      </a:r>
                      <a:endParaRPr lang="en-US" sz="1400" dirty="0"/>
                    </a:p>
                  </a:txBody>
                  <a:tcPr marL="22282" marR="22282" marT="22282" marB="22282" anchor="ctr"/>
                </a:tc>
              </a:tr>
              <a:tr h="372536">
                <a:tc>
                  <a:txBody>
                    <a:bodyPr/>
                    <a:lstStyle/>
                    <a:p>
                      <a:r>
                        <a:rPr lang="en-US" sz="1400"/>
                        <a:t>India</a:t>
                      </a:r>
                    </a:p>
                  </a:txBody>
                  <a:tcPr marL="22282" marR="22282" marT="22282" marB="22282" anchor="ctr"/>
                </a:tc>
                <a:tc>
                  <a:txBody>
                    <a:bodyPr/>
                    <a:lstStyle/>
                    <a:p>
                      <a:r>
                        <a:rPr lang="en-US" sz="1400" dirty="0" smtClean="0"/>
                        <a:t>1,173,108.02</a:t>
                      </a:r>
                      <a:endParaRPr lang="en-US" sz="1400" dirty="0"/>
                    </a:p>
                  </a:txBody>
                  <a:tcPr marL="22282" marR="22282" marT="22282" marB="22282" anchor="ctr"/>
                </a:tc>
                <a:tc>
                  <a:txBody>
                    <a:bodyPr/>
                    <a:lstStyle/>
                    <a:p>
                      <a:r>
                        <a:rPr lang="en-US" sz="1400" dirty="0" smtClean="0"/>
                        <a:t>4,687,277.84</a:t>
                      </a:r>
                      <a:endParaRPr lang="en-US" sz="1400" dirty="0"/>
                    </a:p>
                  </a:txBody>
                  <a:tcPr marL="22282" marR="22282" marT="22282" marB="22282" anchor="ctr"/>
                </a:tc>
                <a:tc>
                  <a:txBody>
                    <a:bodyPr/>
                    <a:lstStyle/>
                    <a:p>
                      <a:r>
                        <a:rPr lang="en-US" sz="1400" dirty="0" smtClean="0"/>
                        <a:t>3,995.61</a:t>
                      </a:r>
                      <a:endParaRPr lang="en-US" sz="1400" dirty="0"/>
                    </a:p>
                  </a:txBody>
                  <a:tcPr marL="22282" marR="22282" marT="22282" marB="22282" anchor="ctr"/>
                </a:tc>
              </a:tr>
              <a:tr h="372536">
                <a:tc>
                  <a:txBody>
                    <a:bodyPr/>
                    <a:lstStyle/>
                    <a:p>
                      <a:r>
                        <a:rPr lang="en-US" sz="1400"/>
                        <a:t>Luxembourg</a:t>
                      </a:r>
                    </a:p>
                  </a:txBody>
                  <a:tcPr marL="22282" marR="22282" marT="22282" marB="22282" anchor="ctr"/>
                </a:tc>
                <a:tc>
                  <a:txBody>
                    <a:bodyPr/>
                    <a:lstStyle/>
                    <a:p>
                      <a:r>
                        <a:rPr lang="en-US" sz="1400" dirty="0"/>
                        <a:t>497.54</a:t>
                      </a:r>
                    </a:p>
                  </a:txBody>
                  <a:tcPr marL="22282" marR="22282" marT="22282" marB="22282" anchor="ctr"/>
                </a:tc>
                <a:tc>
                  <a:txBody>
                    <a:bodyPr/>
                    <a:lstStyle/>
                    <a:p>
                      <a:r>
                        <a:rPr lang="en-US" sz="1400" dirty="0" smtClean="0"/>
                        <a:t>46,518.09</a:t>
                      </a:r>
                      <a:endParaRPr lang="en-US" sz="1400" dirty="0"/>
                    </a:p>
                  </a:txBody>
                  <a:tcPr marL="22282" marR="22282" marT="22282" marB="22282" anchor="ctr"/>
                </a:tc>
                <a:tc>
                  <a:txBody>
                    <a:bodyPr/>
                    <a:lstStyle/>
                    <a:p>
                      <a:r>
                        <a:rPr lang="en-US" sz="1400" dirty="0" smtClean="0"/>
                        <a:t>93,496.56</a:t>
                      </a:r>
                      <a:endParaRPr lang="en-US" sz="1400" dirty="0"/>
                    </a:p>
                  </a:txBody>
                  <a:tcPr marL="22282" marR="22282" marT="22282" marB="22282" anchor="ctr"/>
                </a:tc>
              </a:tr>
              <a:tr h="372536">
                <a:tc>
                  <a:txBody>
                    <a:bodyPr/>
                    <a:lstStyle/>
                    <a:p>
                      <a:r>
                        <a:rPr lang="en-US" sz="1400"/>
                        <a:t>Mexico</a:t>
                      </a:r>
                    </a:p>
                  </a:txBody>
                  <a:tcPr marL="22282" marR="22282" marT="22282" marB="22282" anchor="ctr"/>
                </a:tc>
                <a:tc>
                  <a:txBody>
                    <a:bodyPr/>
                    <a:lstStyle/>
                    <a:p>
                      <a:r>
                        <a:rPr lang="en-US" sz="1400" dirty="0" smtClean="0"/>
                        <a:t>112,468.85</a:t>
                      </a:r>
                      <a:endParaRPr lang="en-US" sz="1400" dirty="0"/>
                    </a:p>
                  </a:txBody>
                  <a:tcPr marL="22282" marR="22282" marT="22282" marB="22282" anchor="ctr"/>
                </a:tc>
                <a:tc>
                  <a:txBody>
                    <a:bodyPr/>
                    <a:lstStyle/>
                    <a:p>
                      <a:r>
                        <a:rPr lang="en-US" sz="1400" dirty="0" smtClean="0"/>
                        <a:t>1,510,460.36</a:t>
                      </a:r>
                      <a:endParaRPr lang="en-US" sz="1400" dirty="0"/>
                    </a:p>
                  </a:txBody>
                  <a:tcPr marL="22282" marR="22282" marT="22282" marB="22282" anchor="ctr"/>
                </a:tc>
                <a:tc>
                  <a:txBody>
                    <a:bodyPr/>
                    <a:lstStyle/>
                    <a:p>
                      <a:r>
                        <a:rPr lang="en-US" sz="1400" dirty="0" smtClean="0"/>
                        <a:t>13,430.03</a:t>
                      </a:r>
                      <a:endParaRPr lang="en-US" sz="1400" dirty="0"/>
                    </a:p>
                  </a:txBody>
                  <a:tcPr marL="22282" marR="22282" marT="22282" marB="22282" anchor="ctr"/>
                </a:tc>
              </a:tr>
              <a:tr h="372536">
                <a:tc>
                  <a:txBody>
                    <a:bodyPr/>
                    <a:lstStyle/>
                    <a:p>
                      <a:r>
                        <a:rPr lang="en-US" sz="1400"/>
                        <a:t>Nigeria</a:t>
                      </a:r>
                    </a:p>
                  </a:txBody>
                  <a:tcPr marL="22282" marR="22282" marT="22282" marB="22282" anchor="ctr"/>
                </a:tc>
                <a:tc>
                  <a:txBody>
                    <a:bodyPr/>
                    <a:lstStyle/>
                    <a:p>
                      <a:r>
                        <a:rPr lang="en-US" sz="1400" dirty="0" smtClean="0"/>
                        <a:t>152,217.34</a:t>
                      </a:r>
                      <a:endParaRPr lang="en-US" sz="1400" dirty="0"/>
                    </a:p>
                  </a:txBody>
                  <a:tcPr marL="22282" marR="22282" marT="22282" marB="22282" anchor="ctr"/>
                </a:tc>
                <a:tc>
                  <a:txBody>
                    <a:bodyPr/>
                    <a:lstStyle/>
                    <a:p>
                      <a:r>
                        <a:rPr lang="en-US" sz="1400" dirty="0" smtClean="0"/>
                        <a:t>248,038.53</a:t>
                      </a:r>
                      <a:endParaRPr lang="en-US" sz="1400" dirty="0"/>
                    </a:p>
                  </a:txBody>
                  <a:tcPr marL="22282" marR="22282" marT="22282" marB="22282" anchor="ctr"/>
                </a:tc>
                <a:tc>
                  <a:txBody>
                    <a:bodyPr/>
                    <a:lstStyle/>
                    <a:p>
                      <a:r>
                        <a:rPr lang="en-US" sz="1400" dirty="0" smtClean="0"/>
                        <a:t>1,629.50</a:t>
                      </a:r>
                      <a:endParaRPr lang="en-US" sz="1400" dirty="0"/>
                    </a:p>
                  </a:txBody>
                  <a:tcPr marL="22282" marR="22282" marT="22282" marB="22282" anchor="ctr"/>
                </a:tc>
              </a:tr>
              <a:tr h="372536">
                <a:tc>
                  <a:txBody>
                    <a:bodyPr/>
                    <a:lstStyle/>
                    <a:p>
                      <a:r>
                        <a:rPr lang="en-US" sz="1400"/>
                        <a:t>Norway</a:t>
                      </a:r>
                    </a:p>
                  </a:txBody>
                  <a:tcPr marL="22282" marR="22282" marT="22282" marB="22282" anchor="ctr"/>
                </a:tc>
                <a:tc>
                  <a:txBody>
                    <a:bodyPr/>
                    <a:lstStyle/>
                    <a:p>
                      <a:r>
                        <a:rPr lang="en-US" sz="1400" dirty="0" smtClean="0"/>
                        <a:t>4,676.31</a:t>
                      </a:r>
                      <a:endParaRPr lang="en-US" sz="1400" dirty="0"/>
                    </a:p>
                  </a:txBody>
                  <a:tcPr marL="22282" marR="22282" marT="22282" marB="22282" anchor="ctr"/>
                </a:tc>
                <a:tc>
                  <a:txBody>
                    <a:bodyPr/>
                    <a:lstStyle/>
                    <a:p>
                      <a:r>
                        <a:rPr lang="en-US" sz="1400" dirty="0" smtClean="0"/>
                        <a:t>275,708.65</a:t>
                      </a:r>
                      <a:endParaRPr lang="en-US" sz="1400" dirty="0"/>
                    </a:p>
                  </a:txBody>
                  <a:tcPr marL="22282" marR="22282" marT="22282" marB="22282" anchor="ctr"/>
                </a:tc>
                <a:tc>
                  <a:txBody>
                    <a:bodyPr/>
                    <a:lstStyle/>
                    <a:p>
                      <a:r>
                        <a:rPr lang="en-US" sz="1400" dirty="0" smtClean="0"/>
                        <a:t>58,958.65</a:t>
                      </a:r>
                      <a:endParaRPr lang="en-US" sz="1400" dirty="0"/>
                    </a:p>
                  </a:txBody>
                  <a:tcPr marL="22282" marR="22282" marT="22282" marB="22282" anchor="ctr"/>
                </a:tc>
              </a:tr>
              <a:tr h="372536">
                <a:tc>
                  <a:txBody>
                    <a:bodyPr/>
                    <a:lstStyle/>
                    <a:p>
                      <a:r>
                        <a:rPr lang="en-US" sz="1400"/>
                        <a:t>Russia</a:t>
                      </a:r>
                    </a:p>
                  </a:txBody>
                  <a:tcPr marL="22282" marR="22282" marT="22282" marB="22282" anchor="ctr"/>
                </a:tc>
                <a:tc>
                  <a:txBody>
                    <a:bodyPr/>
                    <a:lstStyle/>
                    <a:p>
                      <a:r>
                        <a:rPr lang="en-US" sz="1400" dirty="0" smtClean="0"/>
                        <a:t>139,390.20</a:t>
                      </a:r>
                      <a:endParaRPr lang="en-US" sz="1400" dirty="0"/>
                    </a:p>
                  </a:txBody>
                  <a:tcPr marL="22282" marR="22282" marT="22282" marB="22282" anchor="ctr"/>
                </a:tc>
                <a:tc>
                  <a:txBody>
                    <a:bodyPr/>
                    <a:lstStyle/>
                    <a:p>
                      <a:r>
                        <a:rPr lang="en-US" sz="1400" dirty="0" smtClean="0"/>
                        <a:t>2,370,326.21</a:t>
                      </a:r>
                      <a:endParaRPr lang="en-US" sz="1400" dirty="0"/>
                    </a:p>
                  </a:txBody>
                  <a:tcPr marL="22282" marR="22282" marT="22282" marB="22282" anchor="ctr"/>
                </a:tc>
                <a:tc>
                  <a:txBody>
                    <a:bodyPr/>
                    <a:lstStyle/>
                    <a:p>
                      <a:r>
                        <a:rPr lang="en-US" sz="1400" dirty="0" smtClean="0"/>
                        <a:t>17,004.97</a:t>
                      </a:r>
                      <a:endParaRPr lang="en-US" sz="1400" dirty="0"/>
                    </a:p>
                  </a:txBody>
                  <a:tcPr marL="22282" marR="22282" marT="22282" marB="22282" anchor="ctr"/>
                </a:tc>
              </a:tr>
              <a:tr h="372536">
                <a:tc>
                  <a:txBody>
                    <a:bodyPr/>
                    <a:lstStyle/>
                    <a:p>
                      <a:r>
                        <a:rPr lang="en-US" sz="1400"/>
                        <a:t>Slovenia</a:t>
                      </a:r>
                    </a:p>
                  </a:txBody>
                  <a:tcPr marL="22282" marR="22282" marT="22282" marB="22282" anchor="ctr"/>
                </a:tc>
                <a:tc>
                  <a:txBody>
                    <a:bodyPr/>
                    <a:lstStyle/>
                    <a:p>
                      <a:r>
                        <a:rPr lang="en-US" sz="1400" dirty="0" smtClean="0"/>
                        <a:t>2,003.14</a:t>
                      </a:r>
                      <a:endParaRPr lang="en-US" sz="1400" dirty="0"/>
                    </a:p>
                  </a:txBody>
                  <a:tcPr marL="22282" marR="22282" marT="22282" marB="22282" anchor="ctr"/>
                </a:tc>
                <a:tc>
                  <a:txBody>
                    <a:bodyPr/>
                    <a:lstStyle/>
                    <a:p>
                      <a:r>
                        <a:rPr lang="en-US" sz="1400" dirty="0" smtClean="0"/>
                        <a:t>56,010.31</a:t>
                      </a:r>
                      <a:endParaRPr lang="en-US" sz="1400" dirty="0"/>
                    </a:p>
                  </a:txBody>
                  <a:tcPr marL="22282" marR="22282" marT="22282" marB="22282" anchor="ctr"/>
                </a:tc>
                <a:tc>
                  <a:txBody>
                    <a:bodyPr/>
                    <a:lstStyle/>
                    <a:p>
                      <a:r>
                        <a:rPr lang="en-US" sz="1400" dirty="0" smtClean="0"/>
                        <a:t>27,961.31</a:t>
                      </a:r>
                      <a:endParaRPr lang="en-US" sz="1400" dirty="0"/>
                    </a:p>
                  </a:txBody>
                  <a:tcPr marL="22282" marR="22282" marT="22282" marB="22282" anchor="ctr"/>
                </a:tc>
              </a:tr>
              <a:tr h="372536">
                <a:tc>
                  <a:txBody>
                    <a:bodyPr/>
                    <a:lstStyle/>
                    <a:p>
                      <a:r>
                        <a:rPr lang="en-US" sz="1400"/>
                        <a:t>Sweden</a:t>
                      </a:r>
                    </a:p>
                  </a:txBody>
                  <a:tcPr marL="22282" marR="22282" marT="22282" marB="22282" anchor="ctr"/>
                </a:tc>
                <a:tc>
                  <a:txBody>
                    <a:bodyPr/>
                    <a:lstStyle/>
                    <a:p>
                      <a:r>
                        <a:rPr lang="en-US" sz="1400" dirty="0" smtClean="0"/>
                        <a:t>9,074.06</a:t>
                      </a:r>
                      <a:endParaRPr lang="en-US" sz="1400" dirty="0"/>
                    </a:p>
                  </a:txBody>
                  <a:tcPr marL="22282" marR="22282" marT="22282" marB="22282" anchor="ctr"/>
                </a:tc>
                <a:tc>
                  <a:txBody>
                    <a:bodyPr/>
                    <a:lstStyle/>
                    <a:p>
                      <a:r>
                        <a:rPr lang="en-US" sz="1400" dirty="0" smtClean="0"/>
                        <a:t>371,044.51</a:t>
                      </a:r>
                      <a:endParaRPr lang="en-US" sz="1400" dirty="0"/>
                    </a:p>
                  </a:txBody>
                  <a:tcPr marL="22282" marR="22282" marT="22282" marB="22282" anchor="ctr"/>
                </a:tc>
                <a:tc>
                  <a:txBody>
                    <a:bodyPr/>
                    <a:lstStyle/>
                    <a:p>
                      <a:r>
                        <a:rPr lang="en-US" sz="1400" dirty="0" smtClean="0"/>
                        <a:t>40,890.71</a:t>
                      </a:r>
                      <a:endParaRPr lang="en-US" sz="1400" dirty="0"/>
                    </a:p>
                  </a:txBody>
                  <a:tcPr marL="22282" marR="22282" marT="22282" marB="22282" anchor="ctr"/>
                </a:tc>
              </a:tr>
              <a:tr h="372536">
                <a:tc>
                  <a:txBody>
                    <a:bodyPr/>
                    <a:lstStyle/>
                    <a:p>
                      <a:r>
                        <a:rPr lang="en-US" sz="1400"/>
                        <a:t>United Kingdom</a:t>
                      </a:r>
                    </a:p>
                  </a:txBody>
                  <a:tcPr marL="22282" marR="22282" marT="22282" marB="22282" anchor="ctr"/>
                </a:tc>
                <a:tc>
                  <a:txBody>
                    <a:bodyPr/>
                    <a:lstStyle/>
                    <a:p>
                      <a:r>
                        <a:rPr lang="en-US" sz="1400" dirty="0" smtClean="0"/>
                        <a:t>62,348.45</a:t>
                      </a:r>
                      <a:endParaRPr lang="en-US" sz="1400" dirty="0"/>
                    </a:p>
                  </a:txBody>
                  <a:tcPr marL="22282" marR="22282" marT="22282" marB="22282" anchor="ctr"/>
                </a:tc>
                <a:tc>
                  <a:txBody>
                    <a:bodyPr/>
                    <a:lstStyle/>
                    <a:p>
                      <a:r>
                        <a:rPr lang="en-US" sz="1400" dirty="0" smtClean="0"/>
                        <a:t>2,398,115.40</a:t>
                      </a:r>
                      <a:endParaRPr lang="en-US" sz="1400" dirty="0"/>
                    </a:p>
                  </a:txBody>
                  <a:tcPr marL="22282" marR="22282" marT="22282" marB="22282" anchor="ctr"/>
                </a:tc>
                <a:tc>
                  <a:txBody>
                    <a:bodyPr/>
                    <a:lstStyle/>
                    <a:p>
                      <a:r>
                        <a:rPr lang="en-US" sz="1400" dirty="0" smtClean="0"/>
                        <a:t>38,463.11</a:t>
                      </a:r>
                      <a:endParaRPr lang="en-US" sz="1400" dirty="0"/>
                    </a:p>
                  </a:txBody>
                  <a:tcPr marL="22282" marR="22282" marT="22282" marB="22282" anchor="ctr"/>
                </a:tc>
              </a:tr>
              <a:tr h="372536">
                <a:tc>
                  <a:txBody>
                    <a:bodyPr/>
                    <a:lstStyle/>
                    <a:p>
                      <a:r>
                        <a:rPr lang="en-US" sz="1400"/>
                        <a:t>United States</a:t>
                      </a:r>
                    </a:p>
                  </a:txBody>
                  <a:tcPr marL="22282" marR="22282" marT="22282" marB="22282" anchor="ctr"/>
                </a:tc>
                <a:tc>
                  <a:txBody>
                    <a:bodyPr/>
                    <a:lstStyle/>
                    <a:p>
                      <a:r>
                        <a:rPr lang="en-US" sz="1400" dirty="0" smtClean="0"/>
                        <a:t>310,232.86</a:t>
                      </a:r>
                      <a:endParaRPr lang="en-US" sz="1400" dirty="0"/>
                    </a:p>
                  </a:txBody>
                  <a:tcPr marL="22282" marR="22282" marT="22282" marB="22282" anchor="ctr"/>
                </a:tc>
                <a:tc>
                  <a:txBody>
                    <a:bodyPr/>
                    <a:lstStyle/>
                    <a:p>
                      <a:r>
                        <a:rPr lang="en-US" sz="1400" dirty="0" smtClean="0"/>
                        <a:t>14,447,100.00</a:t>
                      </a:r>
                      <a:endParaRPr lang="en-US" sz="1400" dirty="0"/>
                    </a:p>
                  </a:txBody>
                  <a:tcPr marL="22282" marR="22282" marT="22282" marB="22282" anchor="ctr"/>
                </a:tc>
                <a:tc>
                  <a:txBody>
                    <a:bodyPr/>
                    <a:lstStyle/>
                    <a:p>
                      <a:r>
                        <a:rPr lang="en-US" sz="1400" dirty="0" smtClean="0"/>
                        <a:t>46,568.57</a:t>
                      </a:r>
                      <a:endParaRPr lang="en-US" sz="1400" dirty="0"/>
                    </a:p>
                  </a:txBody>
                  <a:tcPr marL="22282" marR="22282" marT="22282" marB="22282" anchor="ctr"/>
                </a:tc>
              </a:tr>
            </a:tbl>
          </a:graphicData>
        </a:graphic>
      </p:graphicFrame>
    </p:spTree>
    <p:extLst>
      <p:ext uri="{BB962C8B-B14F-4D97-AF65-F5344CB8AC3E}">
        <p14:creationId xmlns:p14="http://schemas.microsoft.com/office/powerpoint/2010/main" val="23307370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44886507"/>
              </p:ext>
            </p:extLst>
          </p:nvPr>
        </p:nvGraphicFramePr>
        <p:xfrm>
          <a:off x="1600200" y="1066800"/>
          <a:ext cx="6019800" cy="5668463"/>
        </p:xfrm>
        <a:graphic>
          <a:graphicData uri="http://schemas.openxmlformats.org/drawingml/2006/table">
            <a:tbl>
              <a:tblPr firstRow="1">
                <a:tableStyleId>{21E4AEA4-8DFA-4A89-87EB-49C32662AFE0}</a:tableStyleId>
              </a:tblPr>
              <a:tblGrid>
                <a:gridCol w="887535"/>
                <a:gridCol w="2353896"/>
                <a:gridCol w="2778369"/>
              </a:tblGrid>
              <a:tr h="225879">
                <a:tc>
                  <a:txBody>
                    <a:bodyPr/>
                    <a:lstStyle/>
                    <a:p>
                      <a:pPr marL="0" algn="l" defTabSz="914400" rtl="0" eaLnBrk="1" fontAlgn="ctr" latinLnBrk="0" hangingPunct="1"/>
                      <a:r>
                        <a:rPr lang="en-US" sz="1600" b="1" u="none" strike="noStrike" kern="1200" dirty="0" smtClean="0">
                          <a:solidFill>
                            <a:schemeClr val="lt1"/>
                          </a:solidFill>
                          <a:effectLst/>
                          <a:latin typeface="+mn-lt"/>
                          <a:ea typeface="+mn-ea"/>
                          <a:cs typeface="+mn-cs"/>
                        </a:rPr>
                        <a:t>Rank</a:t>
                      </a:r>
                      <a:endParaRPr lang="en-US" sz="1600" b="1" u="none" strike="noStrike" kern="1200" dirty="0">
                        <a:solidFill>
                          <a:schemeClr val="lt1"/>
                        </a:solidFill>
                        <a:effectLst/>
                        <a:latin typeface="+mn-lt"/>
                        <a:ea typeface="+mn-ea"/>
                        <a:cs typeface="+mn-cs"/>
                      </a:endParaRPr>
                    </a:p>
                  </a:txBody>
                  <a:tcPr marL="9525" marR="9525" marT="9525" marB="0" anchor="ctr"/>
                </a:tc>
                <a:tc>
                  <a:txBody>
                    <a:bodyPr/>
                    <a:lstStyle/>
                    <a:p>
                      <a:pPr marL="0" algn="l" defTabSz="914400" rtl="0" eaLnBrk="1" fontAlgn="ctr" latinLnBrk="0" hangingPunct="1"/>
                      <a:r>
                        <a:rPr lang="en-US" sz="1600" b="1" u="none" strike="noStrike" kern="1200" dirty="0" smtClean="0">
                          <a:solidFill>
                            <a:schemeClr val="lt1"/>
                          </a:solidFill>
                          <a:effectLst/>
                          <a:latin typeface="+mn-lt"/>
                          <a:ea typeface="+mn-ea"/>
                          <a:cs typeface="+mn-cs"/>
                        </a:rPr>
                        <a:t>Country</a:t>
                      </a:r>
                      <a:endParaRPr lang="en-US" sz="1600" b="1" u="none" strike="noStrike" kern="1200" dirty="0">
                        <a:solidFill>
                          <a:schemeClr val="lt1"/>
                        </a:solidFill>
                        <a:effectLst/>
                        <a:latin typeface="+mn-lt"/>
                        <a:ea typeface="+mn-ea"/>
                        <a:cs typeface="+mn-cs"/>
                      </a:endParaRPr>
                    </a:p>
                  </a:txBody>
                  <a:tcPr marL="9525" marR="9525" marT="9525" marB="0" anchor="ctr"/>
                </a:tc>
                <a:tc>
                  <a:txBody>
                    <a:bodyPr/>
                    <a:lstStyle/>
                    <a:p>
                      <a:pPr algn="l" fontAlgn="ctr"/>
                      <a:r>
                        <a:rPr lang="en-US" sz="1600" u="none" strike="noStrike" dirty="0" smtClean="0">
                          <a:effectLst/>
                        </a:rPr>
                        <a:t>GDP</a:t>
                      </a:r>
                      <a:r>
                        <a:rPr lang="en-US" sz="1600" u="none" strike="noStrike" baseline="0" dirty="0" smtClean="0">
                          <a:effectLst/>
                        </a:rPr>
                        <a:t> per Capita</a:t>
                      </a:r>
                      <a:endParaRPr lang="en-US" sz="1600" u="none" strike="noStrike" dirty="0" smtClean="0">
                        <a:effectLst/>
                      </a:endParaRPr>
                    </a:p>
                  </a:txBody>
                  <a:tcPr marL="9525" marR="9525" marT="9525" marB="0" anchor="ctr"/>
                </a:tc>
              </a:tr>
              <a:tr h="203835">
                <a:tc>
                  <a:txBody>
                    <a:bodyPr/>
                    <a:lstStyle/>
                    <a:p>
                      <a:pPr marL="0" algn="l" defTabSz="914400" rtl="0" eaLnBrk="1" fontAlgn="ctr" latinLnBrk="0" hangingPunct="1"/>
                      <a:r>
                        <a:rPr lang="en-US" sz="1600" u="none" strike="noStrike" kern="1200" dirty="0" smtClean="0">
                          <a:solidFill>
                            <a:schemeClr val="dk1"/>
                          </a:solidFill>
                          <a:effectLst/>
                          <a:latin typeface="+mn-lt"/>
                          <a:ea typeface="+mn-ea"/>
                          <a:cs typeface="+mn-cs"/>
                        </a:rPr>
                        <a:t>1</a:t>
                      </a:r>
                      <a:endParaRPr lang="en-US" sz="1600" u="none" strike="noStrike" kern="1200" dirty="0">
                        <a:solidFill>
                          <a:schemeClr val="dk1"/>
                        </a:solidFill>
                        <a:effectLst/>
                        <a:latin typeface="+mn-lt"/>
                        <a:ea typeface="+mn-ea"/>
                        <a:cs typeface="+mn-cs"/>
                      </a:endParaRPr>
                    </a:p>
                  </a:txBody>
                  <a:tcPr marL="9525" marR="9525" marT="9525" marB="0" anchor="ctr"/>
                </a:tc>
                <a:tc>
                  <a:txBody>
                    <a:bodyPr/>
                    <a:lstStyle/>
                    <a:p>
                      <a:pPr marL="0" algn="l" defTabSz="914400" rtl="0" eaLnBrk="1" fontAlgn="ctr" latinLnBrk="0" hangingPunct="1"/>
                      <a:r>
                        <a:rPr lang="en-US" sz="1600" u="none" strike="noStrike" kern="1200" dirty="0">
                          <a:solidFill>
                            <a:schemeClr val="dk1"/>
                          </a:solidFill>
                          <a:effectLst/>
                          <a:latin typeface="+mn-lt"/>
                          <a:ea typeface="+mn-ea"/>
                          <a:cs typeface="+mn-cs"/>
                        </a:rPr>
                        <a:t>Qatar</a:t>
                      </a:r>
                    </a:p>
                  </a:txBody>
                  <a:tcPr marL="9525" marR="9525" marT="9525" marB="0" anchor="ctr"/>
                </a:tc>
                <a:tc>
                  <a:txBody>
                    <a:bodyPr/>
                    <a:lstStyle/>
                    <a:p>
                      <a:pPr marL="0" algn="l" defTabSz="914400" rtl="0" eaLnBrk="1" fontAlgn="ctr" latinLnBrk="0" hangingPunct="1"/>
                      <a:r>
                        <a:rPr lang="en-US" sz="1600" u="none" strike="noStrike" kern="1200" dirty="0" smtClean="0">
                          <a:solidFill>
                            <a:schemeClr val="dk1"/>
                          </a:solidFill>
                          <a:effectLst/>
                          <a:latin typeface="+mn-lt"/>
                          <a:ea typeface="+mn-ea"/>
                          <a:cs typeface="+mn-cs"/>
                        </a:rPr>
                        <a:t>143,038.70</a:t>
                      </a:r>
                    </a:p>
                  </a:txBody>
                  <a:tcPr marL="9525" marR="9525" marT="9525" marB="0" anchor="ctr"/>
                </a:tc>
              </a:tr>
              <a:tr h="451757">
                <a:tc>
                  <a:txBody>
                    <a:bodyPr/>
                    <a:lstStyle/>
                    <a:p>
                      <a:pPr marL="0" algn="l" defTabSz="914400" rtl="0" eaLnBrk="1" fontAlgn="ctr" latinLnBrk="0" hangingPunct="1"/>
                      <a:r>
                        <a:rPr lang="en-US" sz="1600" u="none" strike="noStrike" kern="1200" dirty="0" smtClean="0">
                          <a:solidFill>
                            <a:schemeClr val="dk1"/>
                          </a:solidFill>
                          <a:effectLst/>
                          <a:latin typeface="+mn-lt"/>
                          <a:ea typeface="+mn-ea"/>
                          <a:cs typeface="+mn-cs"/>
                        </a:rPr>
                        <a:t>2</a:t>
                      </a:r>
                      <a:endParaRPr lang="en-US" sz="1600" u="none" strike="noStrike" kern="1200" dirty="0">
                        <a:solidFill>
                          <a:schemeClr val="dk1"/>
                        </a:solidFill>
                        <a:effectLst/>
                        <a:latin typeface="+mn-lt"/>
                        <a:ea typeface="+mn-ea"/>
                        <a:cs typeface="+mn-cs"/>
                      </a:endParaRPr>
                    </a:p>
                  </a:txBody>
                  <a:tcPr marL="9525" marR="9525" marT="9525" marB="0" anchor="ctr"/>
                </a:tc>
                <a:tc>
                  <a:txBody>
                    <a:bodyPr/>
                    <a:lstStyle/>
                    <a:p>
                      <a:pPr marL="0" algn="l" defTabSz="914400" rtl="0" eaLnBrk="1" fontAlgn="ctr" latinLnBrk="0" hangingPunct="1"/>
                      <a:r>
                        <a:rPr lang="en-US" sz="1600" u="none" strike="noStrike" kern="1200" dirty="0" smtClean="0">
                          <a:solidFill>
                            <a:schemeClr val="dk1"/>
                          </a:solidFill>
                          <a:effectLst/>
                          <a:latin typeface="+mn-lt"/>
                          <a:ea typeface="+mn-ea"/>
                          <a:cs typeface="+mn-cs"/>
                        </a:rPr>
                        <a:t>Luxembourg</a:t>
                      </a:r>
                      <a:endParaRPr lang="en-US" sz="1600" u="none" strike="noStrike" kern="1200" dirty="0">
                        <a:solidFill>
                          <a:schemeClr val="dk1"/>
                        </a:solidFill>
                        <a:effectLst/>
                        <a:latin typeface="+mn-lt"/>
                        <a:ea typeface="+mn-ea"/>
                        <a:cs typeface="+mn-cs"/>
                      </a:endParaRPr>
                    </a:p>
                  </a:txBody>
                  <a:tcPr marL="9525" marR="9525" marT="9525" marB="0" anchor="ctr"/>
                </a:tc>
                <a:tc>
                  <a:txBody>
                    <a:bodyPr/>
                    <a:lstStyle/>
                    <a:p>
                      <a:pPr marL="0" algn="l" defTabSz="914400" rtl="0" eaLnBrk="1" fontAlgn="ctr" latinLnBrk="0" hangingPunct="1"/>
                      <a:r>
                        <a:rPr lang="en-US" sz="1600" u="none" strike="noStrike" kern="1200" dirty="0" smtClean="0">
                          <a:solidFill>
                            <a:schemeClr val="dk1"/>
                          </a:solidFill>
                          <a:effectLst/>
                          <a:latin typeface="+mn-lt"/>
                          <a:ea typeface="+mn-ea"/>
                          <a:cs typeface="+mn-cs"/>
                        </a:rPr>
                        <a:t>93,496.56</a:t>
                      </a:r>
                      <a:endParaRPr lang="en-US" sz="1600" u="none" strike="noStrike" kern="1200" dirty="0">
                        <a:solidFill>
                          <a:schemeClr val="dk1"/>
                        </a:solidFill>
                        <a:effectLst/>
                        <a:latin typeface="+mn-lt"/>
                        <a:ea typeface="+mn-ea"/>
                        <a:cs typeface="+mn-cs"/>
                      </a:endParaRPr>
                    </a:p>
                  </a:txBody>
                  <a:tcPr marL="9525" marR="9525" marT="9525" marB="0" anchor="ctr"/>
                </a:tc>
              </a:tr>
              <a:tr h="677636">
                <a:tc>
                  <a:txBody>
                    <a:bodyPr/>
                    <a:lstStyle/>
                    <a:p>
                      <a:pPr marL="0" algn="l" defTabSz="914400" rtl="0" eaLnBrk="1" fontAlgn="ctr" latinLnBrk="0" hangingPunct="1"/>
                      <a:r>
                        <a:rPr lang="en-US" sz="1600" u="none" strike="noStrike" kern="1200" dirty="0" smtClean="0">
                          <a:solidFill>
                            <a:schemeClr val="dk1"/>
                          </a:solidFill>
                          <a:effectLst/>
                          <a:latin typeface="+mn-lt"/>
                          <a:ea typeface="+mn-ea"/>
                          <a:cs typeface="+mn-cs"/>
                        </a:rPr>
                        <a:t>3</a:t>
                      </a:r>
                      <a:endParaRPr lang="en-US" sz="1600" u="none" strike="noStrike" kern="1200" dirty="0">
                        <a:solidFill>
                          <a:schemeClr val="dk1"/>
                        </a:solidFill>
                        <a:effectLst/>
                        <a:latin typeface="+mn-lt"/>
                        <a:ea typeface="+mn-ea"/>
                        <a:cs typeface="+mn-cs"/>
                      </a:endParaRPr>
                    </a:p>
                  </a:txBody>
                  <a:tcPr marL="9525" marR="9525" marT="9525" marB="0" anchor="ctr"/>
                </a:tc>
                <a:tc>
                  <a:txBody>
                    <a:bodyPr/>
                    <a:lstStyle/>
                    <a:p>
                      <a:pPr marL="0" algn="l" defTabSz="914400" rtl="0" eaLnBrk="1" fontAlgn="ctr" latinLnBrk="0" hangingPunct="1"/>
                      <a:r>
                        <a:rPr lang="en-US" sz="1600" u="none" strike="noStrike" kern="1200" dirty="0">
                          <a:solidFill>
                            <a:schemeClr val="dk1"/>
                          </a:solidFill>
                          <a:effectLst/>
                          <a:latin typeface="+mn-lt"/>
                          <a:ea typeface="+mn-ea"/>
                          <a:cs typeface="+mn-cs"/>
                        </a:rPr>
                        <a:t>United Arab Emirates</a:t>
                      </a:r>
                    </a:p>
                  </a:txBody>
                  <a:tcPr marL="9525" marR="9525" marT="9525" marB="0" anchor="ctr"/>
                </a:tc>
                <a:tc>
                  <a:txBody>
                    <a:bodyPr/>
                    <a:lstStyle/>
                    <a:p>
                      <a:pPr marL="0" algn="l" defTabSz="914400" rtl="0" eaLnBrk="1" fontAlgn="ctr" latinLnBrk="0" hangingPunct="1"/>
                      <a:r>
                        <a:rPr lang="en-US" sz="1600" u="none" strike="noStrike" kern="1200" dirty="0" smtClean="0">
                          <a:solidFill>
                            <a:schemeClr val="dk1"/>
                          </a:solidFill>
                          <a:effectLst/>
                          <a:latin typeface="+mn-lt"/>
                          <a:ea typeface="+mn-ea"/>
                          <a:cs typeface="+mn-cs"/>
                        </a:rPr>
                        <a:t>70,999.13</a:t>
                      </a:r>
                      <a:endParaRPr lang="en-US" sz="1600" u="none" strike="noStrike" kern="1200" dirty="0">
                        <a:solidFill>
                          <a:schemeClr val="dk1"/>
                        </a:solidFill>
                        <a:effectLst/>
                        <a:latin typeface="+mn-lt"/>
                        <a:ea typeface="+mn-ea"/>
                        <a:cs typeface="+mn-cs"/>
                      </a:endParaRPr>
                    </a:p>
                  </a:txBody>
                  <a:tcPr marL="9525" marR="9525" marT="9525" marB="0" anchor="ctr"/>
                </a:tc>
              </a:tr>
              <a:tr h="225879">
                <a:tc>
                  <a:txBody>
                    <a:bodyPr/>
                    <a:lstStyle/>
                    <a:p>
                      <a:pPr marL="0" algn="l" defTabSz="914400" rtl="0" eaLnBrk="1" fontAlgn="ctr" latinLnBrk="0" hangingPunct="1"/>
                      <a:r>
                        <a:rPr lang="en-US" sz="1600" u="none" strike="noStrike" kern="1200" dirty="0" smtClean="0">
                          <a:solidFill>
                            <a:schemeClr val="dk1"/>
                          </a:solidFill>
                          <a:effectLst/>
                          <a:latin typeface="+mn-lt"/>
                          <a:ea typeface="+mn-ea"/>
                          <a:cs typeface="+mn-cs"/>
                        </a:rPr>
                        <a:t>4</a:t>
                      </a:r>
                      <a:endParaRPr lang="en-US" sz="1600" u="none" strike="noStrike" kern="1200" dirty="0">
                        <a:solidFill>
                          <a:schemeClr val="dk1"/>
                        </a:solidFill>
                        <a:effectLst/>
                        <a:latin typeface="+mn-lt"/>
                        <a:ea typeface="+mn-ea"/>
                        <a:cs typeface="+mn-cs"/>
                      </a:endParaRPr>
                    </a:p>
                  </a:txBody>
                  <a:tcPr marL="9525" marR="9525" marT="9525" marB="0" anchor="ctr"/>
                </a:tc>
                <a:tc>
                  <a:txBody>
                    <a:bodyPr/>
                    <a:lstStyle/>
                    <a:p>
                      <a:pPr marL="0" algn="l" defTabSz="914400" rtl="0" eaLnBrk="1" fontAlgn="ctr" latinLnBrk="0" hangingPunct="1"/>
                      <a:r>
                        <a:rPr lang="en-US" sz="1600" u="none" strike="noStrike" kern="1200" dirty="0">
                          <a:solidFill>
                            <a:schemeClr val="dk1"/>
                          </a:solidFill>
                          <a:effectLst/>
                          <a:latin typeface="+mn-lt"/>
                          <a:ea typeface="+mn-ea"/>
                          <a:cs typeface="+mn-cs"/>
                        </a:rPr>
                        <a:t>Brunei</a:t>
                      </a:r>
                    </a:p>
                  </a:txBody>
                  <a:tcPr marL="9525" marR="9525" marT="9525" marB="0" anchor="ctr"/>
                </a:tc>
                <a:tc>
                  <a:txBody>
                    <a:bodyPr/>
                    <a:lstStyle/>
                    <a:p>
                      <a:pPr marL="0" algn="l" defTabSz="914400" rtl="0" eaLnBrk="1" fontAlgn="ctr" latinLnBrk="0" hangingPunct="1"/>
                      <a:r>
                        <a:rPr lang="en-US" sz="1600" u="none" strike="noStrike" kern="1200" dirty="0" smtClean="0">
                          <a:solidFill>
                            <a:schemeClr val="dk1"/>
                          </a:solidFill>
                          <a:effectLst/>
                          <a:latin typeface="+mn-lt"/>
                          <a:ea typeface="+mn-ea"/>
                          <a:cs typeface="+mn-cs"/>
                        </a:rPr>
                        <a:t>61,991.86</a:t>
                      </a:r>
                      <a:endParaRPr lang="en-US" sz="1600" u="none" strike="noStrike" kern="1200" dirty="0">
                        <a:solidFill>
                          <a:schemeClr val="dk1"/>
                        </a:solidFill>
                        <a:effectLst/>
                        <a:latin typeface="+mn-lt"/>
                        <a:ea typeface="+mn-ea"/>
                        <a:cs typeface="+mn-cs"/>
                      </a:endParaRPr>
                    </a:p>
                  </a:txBody>
                  <a:tcPr marL="9525" marR="9525" marT="9525" marB="0" anchor="ctr"/>
                </a:tc>
              </a:tr>
              <a:tr h="225879">
                <a:tc>
                  <a:txBody>
                    <a:bodyPr/>
                    <a:lstStyle/>
                    <a:p>
                      <a:pPr marL="0" algn="l" defTabSz="914400" rtl="0" eaLnBrk="1" fontAlgn="ctr" latinLnBrk="0" hangingPunct="1"/>
                      <a:r>
                        <a:rPr lang="en-US" sz="1600" u="none" strike="noStrike" kern="1200" dirty="0" smtClean="0">
                          <a:solidFill>
                            <a:schemeClr val="dk1"/>
                          </a:solidFill>
                          <a:effectLst/>
                          <a:latin typeface="+mn-lt"/>
                          <a:ea typeface="+mn-ea"/>
                          <a:cs typeface="+mn-cs"/>
                        </a:rPr>
                        <a:t>5</a:t>
                      </a:r>
                      <a:endParaRPr lang="en-US" sz="1600" u="none" strike="noStrike" kern="1200" dirty="0">
                        <a:solidFill>
                          <a:schemeClr val="dk1"/>
                        </a:solidFill>
                        <a:effectLst/>
                        <a:latin typeface="+mn-lt"/>
                        <a:ea typeface="+mn-ea"/>
                        <a:cs typeface="+mn-cs"/>
                      </a:endParaRPr>
                    </a:p>
                  </a:txBody>
                  <a:tcPr marL="9525" marR="9525" marT="9525" marB="0" anchor="ctr"/>
                </a:tc>
                <a:tc>
                  <a:txBody>
                    <a:bodyPr/>
                    <a:lstStyle/>
                    <a:p>
                      <a:pPr marL="0" algn="l" defTabSz="914400" rtl="0" eaLnBrk="1" fontAlgn="ctr" latinLnBrk="0" hangingPunct="1"/>
                      <a:r>
                        <a:rPr lang="en-US" sz="1600" u="none" strike="noStrike" kern="1200" dirty="0">
                          <a:solidFill>
                            <a:schemeClr val="dk1"/>
                          </a:solidFill>
                          <a:effectLst/>
                          <a:latin typeface="+mn-lt"/>
                          <a:ea typeface="+mn-ea"/>
                          <a:cs typeface="+mn-cs"/>
                        </a:rPr>
                        <a:t>Macao</a:t>
                      </a:r>
                    </a:p>
                  </a:txBody>
                  <a:tcPr marL="9525" marR="9525" marT="9525" marB="0" anchor="ctr"/>
                </a:tc>
                <a:tc>
                  <a:txBody>
                    <a:bodyPr/>
                    <a:lstStyle/>
                    <a:p>
                      <a:pPr marL="0" algn="l" defTabSz="914400" rtl="0" eaLnBrk="1" fontAlgn="ctr" latinLnBrk="0" hangingPunct="1"/>
                      <a:r>
                        <a:rPr lang="en-US" sz="1600" u="none" strike="noStrike" kern="1200" dirty="0" smtClean="0">
                          <a:solidFill>
                            <a:schemeClr val="dk1"/>
                          </a:solidFill>
                          <a:effectLst/>
                          <a:latin typeface="+mn-lt"/>
                          <a:ea typeface="+mn-ea"/>
                          <a:cs typeface="+mn-cs"/>
                        </a:rPr>
                        <a:t>61,452.72</a:t>
                      </a:r>
                      <a:endParaRPr lang="en-US" sz="1600" u="none" strike="noStrike" kern="1200" dirty="0">
                        <a:solidFill>
                          <a:schemeClr val="dk1"/>
                        </a:solidFill>
                        <a:effectLst/>
                        <a:latin typeface="+mn-lt"/>
                        <a:ea typeface="+mn-ea"/>
                        <a:cs typeface="+mn-cs"/>
                      </a:endParaRPr>
                    </a:p>
                  </a:txBody>
                  <a:tcPr marL="9525" marR="9525" marT="9525" marB="0" anchor="ctr"/>
                </a:tc>
              </a:tr>
              <a:tr h="451757">
                <a:tc>
                  <a:txBody>
                    <a:bodyPr/>
                    <a:lstStyle/>
                    <a:p>
                      <a:pPr marL="0" algn="l" defTabSz="914400" rtl="0" eaLnBrk="1" fontAlgn="ctr" latinLnBrk="0" hangingPunct="1"/>
                      <a:r>
                        <a:rPr lang="en-US" sz="1600" u="none" strike="noStrike" kern="1200" dirty="0" smtClean="0">
                          <a:solidFill>
                            <a:schemeClr val="dk1"/>
                          </a:solidFill>
                          <a:effectLst/>
                          <a:latin typeface="+mn-lt"/>
                          <a:ea typeface="+mn-ea"/>
                          <a:cs typeface="+mn-cs"/>
                        </a:rPr>
                        <a:t>6</a:t>
                      </a:r>
                      <a:endParaRPr lang="en-US" sz="1600" u="none" strike="noStrike" kern="1200" dirty="0">
                        <a:solidFill>
                          <a:schemeClr val="dk1"/>
                        </a:solidFill>
                        <a:effectLst/>
                        <a:latin typeface="+mn-lt"/>
                        <a:ea typeface="+mn-ea"/>
                        <a:cs typeface="+mn-cs"/>
                      </a:endParaRPr>
                    </a:p>
                  </a:txBody>
                  <a:tcPr marL="9525" marR="9525" marT="9525" marB="0" anchor="ctr"/>
                </a:tc>
                <a:tc>
                  <a:txBody>
                    <a:bodyPr/>
                    <a:lstStyle/>
                    <a:p>
                      <a:pPr marL="0" algn="l" defTabSz="914400" rtl="0" eaLnBrk="1" fontAlgn="ctr" latinLnBrk="0" hangingPunct="1"/>
                      <a:r>
                        <a:rPr lang="en-US" sz="1600" u="none" strike="noStrike" kern="1200" dirty="0">
                          <a:solidFill>
                            <a:schemeClr val="dk1"/>
                          </a:solidFill>
                          <a:effectLst/>
                          <a:latin typeface="+mn-lt"/>
                          <a:ea typeface="+mn-ea"/>
                          <a:cs typeface="+mn-cs"/>
                        </a:rPr>
                        <a:t>Singapore</a:t>
                      </a:r>
                    </a:p>
                  </a:txBody>
                  <a:tcPr marL="9525" marR="9525" marT="9525" marB="0" anchor="ctr"/>
                </a:tc>
                <a:tc>
                  <a:txBody>
                    <a:bodyPr/>
                    <a:lstStyle/>
                    <a:p>
                      <a:pPr marL="0" algn="l" defTabSz="914400" rtl="0" eaLnBrk="1" fontAlgn="ctr" latinLnBrk="0" hangingPunct="1"/>
                      <a:r>
                        <a:rPr lang="en-US" sz="1600" u="none" strike="noStrike" kern="1200" dirty="0" smtClean="0">
                          <a:solidFill>
                            <a:schemeClr val="dk1"/>
                          </a:solidFill>
                          <a:effectLst/>
                          <a:latin typeface="+mn-lt"/>
                          <a:ea typeface="+mn-ea"/>
                          <a:cs typeface="+mn-cs"/>
                        </a:rPr>
                        <a:t>59,615.24</a:t>
                      </a:r>
                      <a:endParaRPr lang="en-US" sz="1600" u="none" strike="noStrike" kern="1200" dirty="0">
                        <a:solidFill>
                          <a:schemeClr val="dk1"/>
                        </a:solidFill>
                        <a:effectLst/>
                        <a:latin typeface="+mn-lt"/>
                        <a:ea typeface="+mn-ea"/>
                        <a:cs typeface="+mn-cs"/>
                      </a:endParaRPr>
                    </a:p>
                  </a:txBody>
                  <a:tcPr marL="9525" marR="9525" marT="9525" marB="0" anchor="ctr"/>
                </a:tc>
              </a:tr>
              <a:tr h="225879">
                <a:tc>
                  <a:txBody>
                    <a:bodyPr/>
                    <a:lstStyle/>
                    <a:p>
                      <a:pPr marL="0" algn="l" defTabSz="914400" rtl="0" eaLnBrk="1" fontAlgn="ctr" latinLnBrk="0" hangingPunct="1"/>
                      <a:r>
                        <a:rPr lang="en-US" sz="1600" u="none" strike="noStrike" kern="1200" dirty="0" smtClean="0">
                          <a:solidFill>
                            <a:schemeClr val="dk1"/>
                          </a:solidFill>
                          <a:effectLst/>
                          <a:latin typeface="+mn-lt"/>
                          <a:ea typeface="+mn-ea"/>
                          <a:cs typeface="+mn-cs"/>
                        </a:rPr>
                        <a:t>7</a:t>
                      </a:r>
                      <a:endParaRPr lang="en-US" sz="1600" u="none" strike="noStrike" kern="1200" dirty="0">
                        <a:solidFill>
                          <a:schemeClr val="dk1"/>
                        </a:solidFill>
                        <a:effectLst/>
                        <a:latin typeface="+mn-lt"/>
                        <a:ea typeface="+mn-ea"/>
                        <a:cs typeface="+mn-cs"/>
                      </a:endParaRPr>
                    </a:p>
                  </a:txBody>
                  <a:tcPr marL="9525" marR="9525" marT="9525" marB="0" anchor="ctr"/>
                </a:tc>
                <a:tc>
                  <a:txBody>
                    <a:bodyPr/>
                    <a:lstStyle/>
                    <a:p>
                      <a:pPr marL="0" algn="l" defTabSz="914400" rtl="0" eaLnBrk="1" fontAlgn="ctr" latinLnBrk="0" hangingPunct="1"/>
                      <a:r>
                        <a:rPr lang="en-US" sz="1600" u="none" strike="noStrike" kern="1200" dirty="0">
                          <a:solidFill>
                            <a:schemeClr val="dk1"/>
                          </a:solidFill>
                          <a:effectLst/>
                          <a:latin typeface="+mn-lt"/>
                          <a:ea typeface="+mn-ea"/>
                          <a:cs typeface="+mn-cs"/>
                        </a:rPr>
                        <a:t>Norway</a:t>
                      </a:r>
                    </a:p>
                  </a:txBody>
                  <a:tcPr marL="9525" marR="9525" marT="9525" marB="0" anchor="ctr"/>
                </a:tc>
                <a:tc>
                  <a:txBody>
                    <a:bodyPr/>
                    <a:lstStyle/>
                    <a:p>
                      <a:pPr marL="0" algn="l" defTabSz="914400" rtl="0" eaLnBrk="1" fontAlgn="ctr" latinLnBrk="0" hangingPunct="1"/>
                      <a:r>
                        <a:rPr lang="en-US" sz="1600" u="none" strike="noStrike" kern="1200" dirty="0" smtClean="0">
                          <a:solidFill>
                            <a:schemeClr val="dk1"/>
                          </a:solidFill>
                          <a:effectLst/>
                          <a:latin typeface="+mn-lt"/>
                          <a:ea typeface="+mn-ea"/>
                          <a:cs typeface="+mn-cs"/>
                        </a:rPr>
                        <a:t>58,958.65</a:t>
                      </a:r>
                      <a:endParaRPr lang="en-US" sz="1600" u="none" strike="noStrike" kern="1200" dirty="0">
                        <a:solidFill>
                          <a:schemeClr val="dk1"/>
                        </a:solidFill>
                        <a:effectLst/>
                        <a:latin typeface="+mn-lt"/>
                        <a:ea typeface="+mn-ea"/>
                        <a:cs typeface="+mn-cs"/>
                      </a:endParaRPr>
                    </a:p>
                  </a:txBody>
                  <a:tcPr marL="9525" marR="9525" marT="9525" marB="0" anchor="ctr"/>
                </a:tc>
              </a:tr>
              <a:tr h="225879">
                <a:tc>
                  <a:txBody>
                    <a:bodyPr/>
                    <a:lstStyle/>
                    <a:p>
                      <a:pPr marL="0" algn="l" defTabSz="914400" rtl="0" eaLnBrk="1" fontAlgn="ctr" latinLnBrk="0" hangingPunct="1"/>
                      <a:r>
                        <a:rPr lang="en-US" sz="1600" u="none" strike="noStrike" kern="1200" dirty="0" smtClean="0">
                          <a:solidFill>
                            <a:schemeClr val="dk1"/>
                          </a:solidFill>
                          <a:effectLst/>
                          <a:latin typeface="+mn-lt"/>
                          <a:ea typeface="+mn-ea"/>
                          <a:cs typeface="+mn-cs"/>
                        </a:rPr>
                        <a:t>8</a:t>
                      </a:r>
                      <a:endParaRPr lang="en-US" sz="1600" u="none" strike="noStrike" kern="1200" dirty="0">
                        <a:solidFill>
                          <a:schemeClr val="dk1"/>
                        </a:solidFill>
                        <a:effectLst/>
                        <a:latin typeface="+mn-lt"/>
                        <a:ea typeface="+mn-ea"/>
                        <a:cs typeface="+mn-cs"/>
                      </a:endParaRPr>
                    </a:p>
                  </a:txBody>
                  <a:tcPr marL="9525" marR="9525" marT="9525" marB="0" anchor="ctr"/>
                </a:tc>
                <a:tc>
                  <a:txBody>
                    <a:bodyPr/>
                    <a:lstStyle/>
                    <a:p>
                      <a:pPr marL="0" algn="l" defTabSz="914400" rtl="0" eaLnBrk="1" fontAlgn="ctr" latinLnBrk="0" hangingPunct="1"/>
                      <a:r>
                        <a:rPr lang="en-US" sz="1600" u="none" strike="noStrike" kern="1200" dirty="0">
                          <a:solidFill>
                            <a:schemeClr val="dk1"/>
                          </a:solidFill>
                          <a:effectLst/>
                          <a:latin typeface="+mn-lt"/>
                          <a:ea typeface="+mn-ea"/>
                          <a:cs typeface="+mn-cs"/>
                        </a:rPr>
                        <a:t>Bermuda</a:t>
                      </a:r>
                    </a:p>
                  </a:txBody>
                  <a:tcPr marL="9525" marR="9525" marT="9525" marB="0" anchor="ctr"/>
                </a:tc>
                <a:tc>
                  <a:txBody>
                    <a:bodyPr/>
                    <a:lstStyle/>
                    <a:p>
                      <a:pPr marL="0" algn="l" defTabSz="914400" rtl="0" eaLnBrk="1" fontAlgn="ctr" latinLnBrk="0" hangingPunct="1"/>
                      <a:r>
                        <a:rPr lang="en-US" sz="1600" u="none" strike="noStrike" kern="1200" dirty="0" smtClean="0">
                          <a:solidFill>
                            <a:schemeClr val="dk1"/>
                          </a:solidFill>
                          <a:effectLst/>
                          <a:latin typeface="+mn-lt"/>
                          <a:ea typeface="+mn-ea"/>
                          <a:cs typeface="+mn-cs"/>
                        </a:rPr>
                        <a:t>51,922.23</a:t>
                      </a:r>
                      <a:endParaRPr lang="en-US" sz="1600" u="none" strike="noStrike" kern="1200" dirty="0">
                        <a:solidFill>
                          <a:schemeClr val="dk1"/>
                        </a:solidFill>
                        <a:effectLst/>
                        <a:latin typeface="+mn-lt"/>
                        <a:ea typeface="+mn-ea"/>
                        <a:cs typeface="+mn-cs"/>
                      </a:endParaRPr>
                    </a:p>
                  </a:txBody>
                  <a:tcPr marL="9525" marR="9525" marT="9525" marB="0" anchor="ctr"/>
                </a:tc>
              </a:tr>
              <a:tr h="225879">
                <a:tc>
                  <a:txBody>
                    <a:bodyPr/>
                    <a:lstStyle/>
                    <a:p>
                      <a:pPr marL="0" algn="l" defTabSz="914400" rtl="0" eaLnBrk="1" fontAlgn="ctr" latinLnBrk="0" hangingPunct="1"/>
                      <a:r>
                        <a:rPr lang="en-US" sz="1600" u="none" strike="noStrike" kern="1200" dirty="0" smtClean="0">
                          <a:solidFill>
                            <a:schemeClr val="dk1"/>
                          </a:solidFill>
                          <a:effectLst/>
                          <a:latin typeface="+mn-lt"/>
                          <a:ea typeface="+mn-ea"/>
                          <a:cs typeface="+mn-cs"/>
                        </a:rPr>
                        <a:t>9</a:t>
                      </a:r>
                      <a:endParaRPr lang="en-US" sz="1600" u="none" strike="noStrike" kern="1200" dirty="0">
                        <a:solidFill>
                          <a:schemeClr val="dk1"/>
                        </a:solidFill>
                        <a:effectLst/>
                        <a:latin typeface="+mn-lt"/>
                        <a:ea typeface="+mn-ea"/>
                        <a:cs typeface="+mn-cs"/>
                      </a:endParaRPr>
                    </a:p>
                  </a:txBody>
                  <a:tcPr marL="9525" marR="9525" marT="9525" marB="0" anchor="ctr"/>
                </a:tc>
                <a:tc>
                  <a:txBody>
                    <a:bodyPr/>
                    <a:lstStyle/>
                    <a:p>
                      <a:pPr marL="0" algn="l" defTabSz="914400" rtl="0" eaLnBrk="1" fontAlgn="ctr" latinLnBrk="0" hangingPunct="1"/>
                      <a:r>
                        <a:rPr lang="en-US" sz="1600" u="none" strike="noStrike" kern="1200" dirty="0">
                          <a:solidFill>
                            <a:schemeClr val="dk1"/>
                          </a:solidFill>
                          <a:effectLst/>
                          <a:latin typeface="+mn-lt"/>
                          <a:ea typeface="+mn-ea"/>
                          <a:cs typeface="+mn-cs"/>
                        </a:rPr>
                        <a:t>Australia</a:t>
                      </a:r>
                    </a:p>
                  </a:txBody>
                  <a:tcPr marL="9525" marR="9525" marT="9525" marB="0" anchor="ctr"/>
                </a:tc>
                <a:tc>
                  <a:txBody>
                    <a:bodyPr/>
                    <a:lstStyle/>
                    <a:p>
                      <a:pPr marL="0" algn="l" defTabSz="914400" rtl="0" eaLnBrk="1" fontAlgn="ctr" latinLnBrk="0" hangingPunct="1"/>
                      <a:r>
                        <a:rPr lang="en-US" sz="1600" u="none" strike="noStrike" kern="1200" dirty="0" smtClean="0">
                          <a:solidFill>
                            <a:schemeClr val="dk1"/>
                          </a:solidFill>
                          <a:effectLst/>
                          <a:latin typeface="+mn-lt"/>
                          <a:ea typeface="+mn-ea"/>
                          <a:cs typeface="+mn-cs"/>
                        </a:rPr>
                        <a:t>49,727.92</a:t>
                      </a:r>
                      <a:endParaRPr lang="en-US" sz="1600" u="none" strike="noStrike" kern="1200" dirty="0">
                        <a:solidFill>
                          <a:schemeClr val="dk1"/>
                        </a:solidFill>
                        <a:effectLst/>
                        <a:latin typeface="+mn-lt"/>
                        <a:ea typeface="+mn-ea"/>
                        <a:cs typeface="+mn-cs"/>
                      </a:endParaRPr>
                    </a:p>
                  </a:txBody>
                  <a:tcPr marL="9525" marR="9525" marT="9525" marB="0" anchor="ctr"/>
                </a:tc>
              </a:tr>
              <a:tr h="225879">
                <a:tc>
                  <a:txBody>
                    <a:bodyPr/>
                    <a:lstStyle/>
                    <a:p>
                      <a:pPr marL="0" algn="l" defTabSz="914400" rtl="0" eaLnBrk="1" fontAlgn="ctr" latinLnBrk="0" hangingPunct="1"/>
                      <a:r>
                        <a:rPr lang="en-US" sz="1600" u="none" strike="noStrike" kern="1200" dirty="0" smtClean="0">
                          <a:solidFill>
                            <a:schemeClr val="dk1"/>
                          </a:solidFill>
                          <a:effectLst/>
                          <a:latin typeface="+mn-lt"/>
                          <a:ea typeface="+mn-ea"/>
                          <a:cs typeface="+mn-cs"/>
                        </a:rPr>
                        <a:t>10</a:t>
                      </a:r>
                      <a:endParaRPr lang="en-US" sz="1600" u="none" strike="noStrike" kern="1200" dirty="0">
                        <a:solidFill>
                          <a:schemeClr val="dk1"/>
                        </a:solidFill>
                        <a:effectLst/>
                        <a:latin typeface="+mn-lt"/>
                        <a:ea typeface="+mn-ea"/>
                        <a:cs typeface="+mn-cs"/>
                      </a:endParaRPr>
                    </a:p>
                  </a:txBody>
                  <a:tcPr marL="9525" marR="9525" marT="9525" marB="0" anchor="ctr"/>
                </a:tc>
                <a:tc>
                  <a:txBody>
                    <a:bodyPr/>
                    <a:lstStyle/>
                    <a:p>
                      <a:pPr marL="0" algn="l" defTabSz="914400" rtl="0" eaLnBrk="1" fontAlgn="ctr" latinLnBrk="0" hangingPunct="1"/>
                      <a:r>
                        <a:rPr lang="en-US" sz="1600" u="none" strike="noStrike" kern="1200" dirty="0">
                          <a:solidFill>
                            <a:schemeClr val="dk1"/>
                          </a:solidFill>
                          <a:effectLst/>
                          <a:latin typeface="+mn-lt"/>
                          <a:ea typeface="+mn-ea"/>
                          <a:cs typeface="+mn-cs"/>
                        </a:rPr>
                        <a:t>Kuwait</a:t>
                      </a:r>
                    </a:p>
                  </a:txBody>
                  <a:tcPr marL="9525" marR="9525" marT="9525" marB="0" anchor="ctr"/>
                </a:tc>
                <a:tc>
                  <a:txBody>
                    <a:bodyPr/>
                    <a:lstStyle/>
                    <a:p>
                      <a:pPr marL="0" algn="l" defTabSz="914400" rtl="0" eaLnBrk="1" fontAlgn="ctr" latinLnBrk="0" hangingPunct="1"/>
                      <a:r>
                        <a:rPr lang="en-US" sz="1600" u="none" strike="noStrike" kern="1200" dirty="0" smtClean="0">
                          <a:solidFill>
                            <a:schemeClr val="dk1"/>
                          </a:solidFill>
                          <a:effectLst/>
                          <a:latin typeface="+mn-lt"/>
                          <a:ea typeface="+mn-ea"/>
                          <a:cs typeface="+mn-cs"/>
                        </a:rPr>
                        <a:t>48,914.70</a:t>
                      </a:r>
                      <a:endParaRPr lang="en-US" sz="1600" u="none" strike="noStrike" kern="1200" dirty="0">
                        <a:solidFill>
                          <a:schemeClr val="dk1"/>
                        </a:solidFill>
                        <a:effectLst/>
                        <a:latin typeface="+mn-lt"/>
                        <a:ea typeface="+mn-ea"/>
                        <a:cs typeface="+mn-cs"/>
                      </a:endParaRPr>
                    </a:p>
                  </a:txBody>
                  <a:tcPr marL="9525" marR="9525" marT="9525" marB="0" anchor="ctr"/>
                </a:tc>
              </a:tr>
              <a:tr h="451757">
                <a:tc>
                  <a:txBody>
                    <a:bodyPr/>
                    <a:lstStyle/>
                    <a:p>
                      <a:pPr marL="0" algn="l" defTabSz="914400" rtl="0" eaLnBrk="1" fontAlgn="ctr" latinLnBrk="0" hangingPunct="1"/>
                      <a:r>
                        <a:rPr lang="en-US" sz="1600" u="none" strike="noStrike" kern="1200" dirty="0" smtClean="0">
                          <a:solidFill>
                            <a:schemeClr val="dk1"/>
                          </a:solidFill>
                          <a:effectLst/>
                          <a:latin typeface="+mn-lt"/>
                          <a:ea typeface="+mn-ea"/>
                          <a:cs typeface="+mn-cs"/>
                        </a:rPr>
                        <a:t>11</a:t>
                      </a:r>
                      <a:endParaRPr lang="en-US" sz="1600" u="none" strike="noStrike" kern="1200" dirty="0">
                        <a:solidFill>
                          <a:schemeClr val="dk1"/>
                        </a:solidFill>
                        <a:effectLst/>
                        <a:latin typeface="+mn-lt"/>
                        <a:ea typeface="+mn-ea"/>
                        <a:cs typeface="+mn-cs"/>
                      </a:endParaRPr>
                    </a:p>
                  </a:txBody>
                  <a:tcPr marL="9525" marR="9525" marT="9525" marB="0" anchor="ctr"/>
                </a:tc>
                <a:tc>
                  <a:txBody>
                    <a:bodyPr/>
                    <a:lstStyle/>
                    <a:p>
                      <a:pPr marL="0" algn="l" defTabSz="914400" rtl="0" eaLnBrk="1" fontAlgn="ctr" latinLnBrk="0" hangingPunct="1"/>
                      <a:r>
                        <a:rPr lang="en-US" sz="1600" u="none" strike="noStrike" kern="1200" dirty="0">
                          <a:solidFill>
                            <a:schemeClr val="dk1"/>
                          </a:solidFill>
                          <a:effectLst/>
                          <a:latin typeface="+mn-lt"/>
                          <a:ea typeface="+mn-ea"/>
                          <a:cs typeface="+mn-cs"/>
                        </a:rPr>
                        <a:t>United States</a:t>
                      </a:r>
                    </a:p>
                  </a:txBody>
                  <a:tcPr marL="9525" marR="9525" marT="9525" marB="0" anchor="ctr"/>
                </a:tc>
                <a:tc>
                  <a:txBody>
                    <a:bodyPr/>
                    <a:lstStyle/>
                    <a:p>
                      <a:pPr marL="0" algn="l" defTabSz="914400" rtl="0" eaLnBrk="1" fontAlgn="ctr" latinLnBrk="0" hangingPunct="1"/>
                      <a:r>
                        <a:rPr lang="en-US" sz="1600" u="none" strike="noStrike" kern="1200" dirty="0" smtClean="0">
                          <a:solidFill>
                            <a:schemeClr val="dk1"/>
                          </a:solidFill>
                          <a:effectLst/>
                          <a:latin typeface="+mn-lt"/>
                          <a:ea typeface="+mn-ea"/>
                          <a:cs typeface="+mn-cs"/>
                        </a:rPr>
                        <a:t>46,568.57</a:t>
                      </a:r>
                      <a:endParaRPr lang="en-US" sz="1600" u="none" strike="noStrike" kern="1200" dirty="0">
                        <a:solidFill>
                          <a:schemeClr val="dk1"/>
                        </a:solidFill>
                        <a:effectLst/>
                        <a:latin typeface="+mn-lt"/>
                        <a:ea typeface="+mn-ea"/>
                        <a:cs typeface="+mn-cs"/>
                      </a:endParaRPr>
                    </a:p>
                  </a:txBody>
                  <a:tcPr marL="9525" marR="9525" marT="9525" marB="0" anchor="ctr"/>
                </a:tc>
              </a:tr>
              <a:tr h="451757">
                <a:tc>
                  <a:txBody>
                    <a:bodyPr/>
                    <a:lstStyle/>
                    <a:p>
                      <a:pPr marL="0" algn="l" defTabSz="914400" rtl="0" eaLnBrk="1" fontAlgn="ctr" latinLnBrk="0" hangingPunct="1"/>
                      <a:r>
                        <a:rPr lang="en-US" sz="1600" u="none" strike="noStrike" kern="1200" dirty="0" smtClean="0">
                          <a:solidFill>
                            <a:schemeClr val="dk1"/>
                          </a:solidFill>
                          <a:effectLst/>
                          <a:latin typeface="+mn-lt"/>
                          <a:ea typeface="+mn-ea"/>
                          <a:cs typeface="+mn-cs"/>
                        </a:rPr>
                        <a:t>12</a:t>
                      </a:r>
                      <a:endParaRPr lang="en-US" sz="1600" u="none" strike="noStrike" kern="1200" dirty="0">
                        <a:solidFill>
                          <a:schemeClr val="dk1"/>
                        </a:solidFill>
                        <a:effectLst/>
                        <a:latin typeface="+mn-lt"/>
                        <a:ea typeface="+mn-ea"/>
                        <a:cs typeface="+mn-cs"/>
                      </a:endParaRPr>
                    </a:p>
                  </a:txBody>
                  <a:tcPr marL="9525" marR="9525" marT="9525" marB="0" anchor="ctr"/>
                </a:tc>
                <a:tc>
                  <a:txBody>
                    <a:bodyPr/>
                    <a:lstStyle/>
                    <a:p>
                      <a:pPr marL="0" algn="l" defTabSz="914400" rtl="0" eaLnBrk="1" fontAlgn="ctr" latinLnBrk="0" hangingPunct="1"/>
                      <a:r>
                        <a:rPr lang="en-US" sz="1600" u="none" strike="noStrike" kern="1200" dirty="0">
                          <a:solidFill>
                            <a:schemeClr val="dk1"/>
                          </a:solidFill>
                          <a:effectLst/>
                          <a:latin typeface="+mn-lt"/>
                          <a:ea typeface="+mn-ea"/>
                          <a:cs typeface="+mn-cs"/>
                        </a:rPr>
                        <a:t>Switzerland</a:t>
                      </a:r>
                    </a:p>
                  </a:txBody>
                  <a:tcPr marL="9525" marR="9525" marT="9525" marB="0" anchor="ctr"/>
                </a:tc>
                <a:tc>
                  <a:txBody>
                    <a:bodyPr/>
                    <a:lstStyle/>
                    <a:p>
                      <a:pPr marL="0" algn="l" defTabSz="914400" rtl="0" eaLnBrk="1" fontAlgn="ctr" latinLnBrk="0" hangingPunct="1"/>
                      <a:r>
                        <a:rPr lang="en-US" sz="1600" u="none" strike="noStrike" kern="1200" dirty="0" smtClean="0">
                          <a:solidFill>
                            <a:schemeClr val="dk1"/>
                          </a:solidFill>
                          <a:effectLst/>
                          <a:latin typeface="+mn-lt"/>
                          <a:ea typeface="+mn-ea"/>
                          <a:cs typeface="+mn-cs"/>
                        </a:rPr>
                        <a:t>45,368.08</a:t>
                      </a:r>
                      <a:endParaRPr lang="en-US" sz="1600" u="none" strike="noStrike" kern="1200" dirty="0">
                        <a:solidFill>
                          <a:schemeClr val="dk1"/>
                        </a:solidFill>
                        <a:effectLst/>
                        <a:latin typeface="+mn-lt"/>
                        <a:ea typeface="+mn-ea"/>
                        <a:cs typeface="+mn-cs"/>
                      </a:endParaRPr>
                    </a:p>
                  </a:txBody>
                  <a:tcPr marL="9525" marR="9525" marT="9525" marB="0" anchor="ctr"/>
                </a:tc>
              </a:tr>
              <a:tr h="225879">
                <a:tc>
                  <a:txBody>
                    <a:bodyPr/>
                    <a:lstStyle/>
                    <a:p>
                      <a:pPr marL="0" algn="l" defTabSz="914400" rtl="0" eaLnBrk="1" fontAlgn="ctr" latinLnBrk="0" hangingPunct="1"/>
                      <a:r>
                        <a:rPr lang="en-US" sz="1600" u="none" strike="noStrike" kern="1200" dirty="0" smtClean="0">
                          <a:solidFill>
                            <a:schemeClr val="dk1"/>
                          </a:solidFill>
                          <a:effectLst/>
                          <a:latin typeface="+mn-lt"/>
                          <a:ea typeface="+mn-ea"/>
                          <a:cs typeface="+mn-cs"/>
                        </a:rPr>
                        <a:t>13</a:t>
                      </a:r>
                      <a:endParaRPr lang="en-US" sz="1600" u="none" strike="noStrike" kern="1200" dirty="0">
                        <a:solidFill>
                          <a:schemeClr val="dk1"/>
                        </a:solidFill>
                        <a:effectLst/>
                        <a:latin typeface="+mn-lt"/>
                        <a:ea typeface="+mn-ea"/>
                        <a:cs typeface="+mn-cs"/>
                      </a:endParaRPr>
                    </a:p>
                  </a:txBody>
                  <a:tcPr marL="9525" marR="9525" marT="9525" marB="0" anchor="ctr"/>
                </a:tc>
                <a:tc>
                  <a:txBody>
                    <a:bodyPr/>
                    <a:lstStyle/>
                    <a:p>
                      <a:pPr marL="0" algn="l" defTabSz="914400" rtl="0" eaLnBrk="1" fontAlgn="ctr" latinLnBrk="0" hangingPunct="1"/>
                      <a:r>
                        <a:rPr lang="en-US" sz="1600" u="none" strike="noStrike" kern="1200" dirty="0">
                          <a:solidFill>
                            <a:schemeClr val="dk1"/>
                          </a:solidFill>
                          <a:effectLst/>
                          <a:latin typeface="+mn-lt"/>
                          <a:ea typeface="+mn-ea"/>
                          <a:cs typeface="+mn-cs"/>
                        </a:rPr>
                        <a:t>Canada</a:t>
                      </a:r>
                    </a:p>
                  </a:txBody>
                  <a:tcPr marL="9525" marR="9525" marT="9525" marB="0" anchor="ctr"/>
                </a:tc>
                <a:tc>
                  <a:txBody>
                    <a:bodyPr/>
                    <a:lstStyle/>
                    <a:p>
                      <a:pPr marL="0" algn="l" defTabSz="914400" rtl="0" eaLnBrk="1" fontAlgn="ctr" latinLnBrk="0" hangingPunct="1"/>
                      <a:r>
                        <a:rPr lang="en-US" sz="1600" u="none" strike="noStrike" kern="1200" dirty="0" smtClean="0">
                          <a:solidFill>
                            <a:schemeClr val="dk1"/>
                          </a:solidFill>
                          <a:effectLst/>
                          <a:latin typeface="+mn-lt"/>
                          <a:ea typeface="+mn-ea"/>
                          <a:cs typeface="+mn-cs"/>
                        </a:rPr>
                        <a:t>42,678.6</a:t>
                      </a:r>
                      <a:endParaRPr lang="en-US" sz="1600" u="none" strike="noStrike" kern="1200" dirty="0">
                        <a:solidFill>
                          <a:schemeClr val="dk1"/>
                        </a:solidFill>
                        <a:effectLst/>
                        <a:latin typeface="+mn-lt"/>
                        <a:ea typeface="+mn-ea"/>
                        <a:cs typeface="+mn-cs"/>
                      </a:endParaRPr>
                    </a:p>
                  </a:txBody>
                  <a:tcPr marL="9525" marR="9525" marT="9525" marB="0" anchor="ctr"/>
                </a:tc>
              </a:tr>
              <a:tr h="451757">
                <a:tc>
                  <a:txBody>
                    <a:bodyPr/>
                    <a:lstStyle/>
                    <a:p>
                      <a:pPr marL="0" algn="l" defTabSz="914400" rtl="0" eaLnBrk="1" fontAlgn="ctr" latinLnBrk="0" hangingPunct="1"/>
                      <a:r>
                        <a:rPr lang="en-US" sz="1600" u="none" strike="noStrike" kern="1200" dirty="0" smtClean="0">
                          <a:solidFill>
                            <a:schemeClr val="dk1"/>
                          </a:solidFill>
                          <a:effectLst/>
                          <a:latin typeface="+mn-lt"/>
                          <a:ea typeface="+mn-ea"/>
                          <a:cs typeface="+mn-cs"/>
                        </a:rPr>
                        <a:t>14</a:t>
                      </a:r>
                      <a:endParaRPr lang="en-US" sz="1600" u="none" strike="noStrike" kern="1200" dirty="0">
                        <a:solidFill>
                          <a:schemeClr val="dk1"/>
                        </a:solidFill>
                        <a:effectLst/>
                        <a:latin typeface="+mn-lt"/>
                        <a:ea typeface="+mn-ea"/>
                        <a:cs typeface="+mn-cs"/>
                      </a:endParaRPr>
                    </a:p>
                  </a:txBody>
                  <a:tcPr marL="9525" marR="9525" marT="9525" marB="0" anchor="ctr"/>
                </a:tc>
                <a:tc>
                  <a:txBody>
                    <a:bodyPr/>
                    <a:lstStyle/>
                    <a:p>
                      <a:pPr marL="0" algn="l" defTabSz="914400" rtl="0" eaLnBrk="1" fontAlgn="ctr" latinLnBrk="0" hangingPunct="1"/>
                      <a:r>
                        <a:rPr lang="en-US" sz="1600" u="none" strike="noStrike" kern="1200" dirty="0">
                          <a:solidFill>
                            <a:schemeClr val="dk1"/>
                          </a:solidFill>
                          <a:effectLst/>
                          <a:latin typeface="+mn-lt"/>
                          <a:ea typeface="+mn-ea"/>
                          <a:cs typeface="+mn-cs"/>
                        </a:rPr>
                        <a:t>Netherlands</a:t>
                      </a:r>
                    </a:p>
                  </a:txBody>
                  <a:tcPr marL="9525" marR="9525" marT="9525" marB="0" anchor="ctr"/>
                </a:tc>
                <a:tc>
                  <a:txBody>
                    <a:bodyPr/>
                    <a:lstStyle/>
                    <a:p>
                      <a:pPr marL="0" algn="l" defTabSz="914400" rtl="0" eaLnBrk="1" fontAlgn="ctr" latinLnBrk="0" hangingPunct="1"/>
                      <a:r>
                        <a:rPr lang="en-US" sz="1600" u="none" strike="noStrike" kern="1200" dirty="0" smtClean="0">
                          <a:solidFill>
                            <a:schemeClr val="dk1"/>
                          </a:solidFill>
                          <a:effectLst/>
                          <a:latin typeface="+mn-lt"/>
                          <a:ea typeface="+mn-ea"/>
                          <a:cs typeface="+mn-cs"/>
                        </a:rPr>
                        <a:t>42,546.43</a:t>
                      </a:r>
                      <a:endParaRPr lang="en-US" sz="1600" u="none" strike="noStrike" kern="1200" dirty="0">
                        <a:solidFill>
                          <a:schemeClr val="dk1"/>
                        </a:solidFill>
                        <a:effectLst/>
                        <a:latin typeface="+mn-lt"/>
                        <a:ea typeface="+mn-ea"/>
                        <a:cs typeface="+mn-cs"/>
                      </a:endParaRPr>
                    </a:p>
                  </a:txBody>
                  <a:tcPr marL="9525" marR="9525" marT="9525" marB="0" anchor="ctr"/>
                </a:tc>
              </a:tr>
              <a:tr h="451757">
                <a:tc>
                  <a:txBody>
                    <a:bodyPr/>
                    <a:lstStyle/>
                    <a:p>
                      <a:pPr marL="0" algn="l" defTabSz="914400" rtl="0" eaLnBrk="1" fontAlgn="ctr" latinLnBrk="0" hangingPunct="1"/>
                      <a:r>
                        <a:rPr lang="en-US" sz="1600" u="none" strike="noStrike" kern="1200" dirty="0" smtClean="0">
                          <a:solidFill>
                            <a:schemeClr val="dk1"/>
                          </a:solidFill>
                          <a:effectLst/>
                          <a:latin typeface="+mn-lt"/>
                          <a:ea typeface="+mn-ea"/>
                          <a:cs typeface="+mn-cs"/>
                        </a:rPr>
                        <a:t>15</a:t>
                      </a:r>
                      <a:endParaRPr lang="en-US" sz="1600" u="none" strike="noStrike" kern="1200" dirty="0">
                        <a:solidFill>
                          <a:schemeClr val="dk1"/>
                        </a:solidFill>
                        <a:effectLst/>
                        <a:latin typeface="+mn-lt"/>
                        <a:ea typeface="+mn-ea"/>
                        <a:cs typeface="+mn-cs"/>
                      </a:endParaRPr>
                    </a:p>
                  </a:txBody>
                  <a:tcPr marL="9525" marR="9525" marT="9525" marB="0" anchor="ctr"/>
                </a:tc>
                <a:tc>
                  <a:txBody>
                    <a:bodyPr/>
                    <a:lstStyle/>
                    <a:p>
                      <a:pPr marL="0" algn="l" defTabSz="914400" rtl="0" eaLnBrk="1" fontAlgn="ctr" latinLnBrk="0" hangingPunct="1"/>
                      <a:r>
                        <a:rPr lang="en-US" sz="1600" u="none" strike="noStrike" kern="1200" dirty="0" smtClean="0">
                          <a:solidFill>
                            <a:schemeClr val="dk1"/>
                          </a:solidFill>
                          <a:effectLst/>
                          <a:latin typeface="+mn-lt"/>
                          <a:ea typeface="+mn-ea"/>
                          <a:cs typeface="+mn-cs"/>
                        </a:rPr>
                        <a:t>Austria</a:t>
                      </a:r>
                      <a:endParaRPr lang="en-US" sz="1600" u="none" strike="noStrike" kern="1200" dirty="0">
                        <a:solidFill>
                          <a:schemeClr val="dk1"/>
                        </a:solidFill>
                        <a:effectLst/>
                        <a:latin typeface="+mn-lt"/>
                        <a:ea typeface="+mn-ea"/>
                        <a:cs typeface="+mn-cs"/>
                      </a:endParaRPr>
                    </a:p>
                  </a:txBody>
                  <a:tcPr marL="9525" marR="9525" marT="9525" marB="0" anchor="ctr"/>
                </a:tc>
                <a:tc>
                  <a:txBody>
                    <a:bodyPr/>
                    <a:lstStyle/>
                    <a:p>
                      <a:pPr marL="0" algn="l" defTabSz="914400" rtl="0" eaLnBrk="1" fontAlgn="ctr" latinLnBrk="0" hangingPunct="1"/>
                      <a:r>
                        <a:rPr lang="en-US" sz="1600" u="none" strike="noStrike" kern="1200" dirty="0" smtClean="0">
                          <a:solidFill>
                            <a:schemeClr val="dk1"/>
                          </a:solidFill>
                          <a:effectLst/>
                          <a:latin typeface="+mn-lt"/>
                          <a:ea typeface="+mn-ea"/>
                          <a:cs typeface="+mn-cs"/>
                        </a:rPr>
                        <a:t>42,488.68</a:t>
                      </a:r>
                      <a:endParaRPr lang="en-US" sz="1600" u="none" strike="noStrike" kern="1200" dirty="0">
                        <a:solidFill>
                          <a:schemeClr val="dk1"/>
                        </a:solidFill>
                        <a:effectLst/>
                        <a:latin typeface="+mn-lt"/>
                        <a:ea typeface="+mn-ea"/>
                        <a:cs typeface="+mn-cs"/>
                      </a:endParaRPr>
                    </a:p>
                  </a:txBody>
                  <a:tcPr marL="9525" marR="9525" marT="9525" marB="0" anchor="ctr"/>
                </a:tc>
              </a:tr>
            </a:tbl>
          </a:graphicData>
        </a:graphic>
      </p:graphicFrame>
      <p:sp>
        <p:nvSpPr>
          <p:cNvPr id="3" name="Title 2"/>
          <p:cNvSpPr>
            <a:spLocks noGrp="1"/>
          </p:cNvSpPr>
          <p:nvPr>
            <p:ph type="title"/>
          </p:nvPr>
        </p:nvSpPr>
        <p:spPr/>
        <p:txBody>
          <a:bodyPr>
            <a:normAutofit/>
          </a:bodyPr>
          <a:lstStyle/>
          <a:p>
            <a:r>
              <a:rPr lang="en-US" dirty="0" smtClean="0"/>
              <a:t>15 Richest </a:t>
            </a:r>
            <a:r>
              <a:rPr lang="en-US" dirty="0"/>
              <a:t>C</a:t>
            </a:r>
            <a:r>
              <a:rPr lang="en-US" dirty="0" smtClean="0"/>
              <a:t>ountries in 2010</a:t>
            </a:r>
            <a:endParaRPr lang="en-US" dirty="0"/>
          </a:p>
        </p:txBody>
      </p:sp>
    </p:spTree>
    <p:extLst>
      <p:ext uri="{BB962C8B-B14F-4D97-AF65-F5344CB8AC3E}">
        <p14:creationId xmlns:p14="http://schemas.microsoft.com/office/powerpoint/2010/main" val="3044550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0" name="Rectangle 6"/>
          <p:cNvSpPr>
            <a:spLocks noGrp="1" noChangeArrowheads="1"/>
          </p:cNvSpPr>
          <p:nvPr>
            <p:ph type="title"/>
          </p:nvPr>
        </p:nvSpPr>
        <p:spPr/>
        <p:txBody>
          <a:bodyPr/>
          <a:lstStyle/>
          <a:p>
            <a:pPr eaLnBrk="1" hangingPunct="1"/>
            <a:r>
              <a:rPr lang="en-US" smtClean="0"/>
              <a:t>Income and Expenditure</a:t>
            </a:r>
          </a:p>
        </p:txBody>
      </p:sp>
      <p:sp>
        <p:nvSpPr>
          <p:cNvPr id="9221" name="Rectangle 7"/>
          <p:cNvSpPr>
            <a:spLocks noGrp="1" noChangeArrowheads="1"/>
          </p:cNvSpPr>
          <p:nvPr>
            <p:ph idx="1"/>
          </p:nvPr>
        </p:nvSpPr>
        <p:spPr/>
        <p:txBody>
          <a:bodyPr/>
          <a:lstStyle/>
          <a:p>
            <a:pPr eaLnBrk="1" hangingPunct="1"/>
            <a:r>
              <a:rPr lang="en-US" b="1" smtClean="0">
                <a:solidFill>
                  <a:srgbClr val="CC0000"/>
                </a:solidFill>
              </a:rPr>
              <a:t>Gross Domestic Product (GDP)</a:t>
            </a:r>
            <a:r>
              <a:rPr lang="en-US" smtClean="0"/>
              <a:t> measures </a:t>
            </a:r>
            <a:br>
              <a:rPr lang="en-US" smtClean="0"/>
            </a:br>
            <a:r>
              <a:rPr lang="en-US" smtClean="0"/>
              <a:t>total income of everyone in the economy.  </a:t>
            </a:r>
          </a:p>
          <a:p>
            <a:pPr eaLnBrk="1" hangingPunct="1"/>
            <a:r>
              <a:rPr lang="en-US" smtClean="0"/>
              <a:t>GDP also measures total expenditure on the economy’s output of g&amp;s.  </a:t>
            </a:r>
          </a:p>
        </p:txBody>
      </p:sp>
      <p:sp>
        <p:nvSpPr>
          <p:cNvPr id="67592" name="Text Box 8"/>
          <p:cNvSpPr txBox="1">
            <a:spLocks noChangeArrowheads="1"/>
          </p:cNvSpPr>
          <p:nvPr/>
        </p:nvSpPr>
        <p:spPr bwMode="auto">
          <a:xfrm>
            <a:off x="958850" y="3603625"/>
            <a:ext cx="7194550" cy="2339975"/>
          </a:xfrm>
          <a:prstGeom prst="rect">
            <a:avLst/>
          </a:prstGeom>
          <a:gradFill rotWithShape="1">
            <a:gsLst>
              <a:gs pos="0">
                <a:srgbClr val="FFCC99"/>
              </a:gs>
              <a:gs pos="50000">
                <a:srgbClr val="FFFFCC"/>
              </a:gs>
              <a:gs pos="100000">
                <a:srgbClr val="FFCC99"/>
              </a:gs>
            </a:gsLst>
            <a:lin ang="2700000" scaled="1"/>
          </a:gradFill>
          <a:ln w="9525">
            <a:noFill/>
            <a:miter lim="800000"/>
            <a:headEnd/>
            <a:tailEnd/>
          </a:ln>
          <a:effectLst>
            <a:outerShdw blurRad="50800" dist="38100" dir="2700000" algn="tl" rotWithShape="0">
              <a:prstClr val="black">
                <a:alpha val="40000"/>
              </a:prstClr>
            </a:outerShdw>
          </a:effectLst>
        </p:spPr>
        <p:txBody>
          <a:bodyPr anchor="ctr"/>
          <a:lstStyle/>
          <a:p>
            <a:pPr algn="ctr">
              <a:lnSpc>
                <a:spcPct val="120000"/>
              </a:lnSpc>
              <a:defRPr/>
            </a:pPr>
            <a:r>
              <a:rPr lang="en-US" sz="2800" i="1" dirty="0">
                <a:cs typeface="Arial" charset="0"/>
              </a:rPr>
              <a:t>For the economy as a whole, </a:t>
            </a:r>
            <a:br>
              <a:rPr lang="en-US" sz="2800" i="1" dirty="0">
                <a:cs typeface="Arial" charset="0"/>
              </a:rPr>
            </a:br>
            <a:r>
              <a:rPr lang="en-US" sz="2800" b="1" i="1" dirty="0">
                <a:solidFill>
                  <a:srgbClr val="FF6600"/>
                </a:solidFill>
                <a:effectLst>
                  <a:outerShdw blurRad="38100" dist="38100" dir="2700000" algn="tl">
                    <a:srgbClr val="000000"/>
                  </a:outerShdw>
                </a:effectLst>
                <a:cs typeface="Arial" charset="0"/>
              </a:rPr>
              <a:t>income equals expenditure</a:t>
            </a:r>
            <a:r>
              <a:rPr lang="en-US" sz="2800" i="1" dirty="0">
                <a:cs typeface="Arial" charset="0"/>
              </a:rPr>
              <a:t> </a:t>
            </a:r>
            <a:br>
              <a:rPr lang="en-US" sz="2800" i="1" dirty="0">
                <a:cs typeface="Arial" charset="0"/>
              </a:rPr>
            </a:br>
            <a:r>
              <a:rPr lang="en-US" sz="2800" i="1" dirty="0">
                <a:cs typeface="Arial" charset="0"/>
              </a:rPr>
              <a:t>because every dollar a buyer spends </a:t>
            </a:r>
            <a:br>
              <a:rPr lang="en-US" sz="2800" i="1" dirty="0">
                <a:cs typeface="Arial" charset="0"/>
              </a:rPr>
            </a:br>
            <a:r>
              <a:rPr lang="en-US" sz="2800" i="1" dirty="0">
                <a:cs typeface="Arial" charset="0"/>
              </a:rPr>
              <a:t>is a dollar of income for the seller.</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221">
                                            <p:txEl>
                                              <p:pRg st="0" end="0"/>
                                            </p:txEl>
                                          </p:spTgt>
                                        </p:tgtEl>
                                        <p:attrNameLst>
                                          <p:attrName>style.visibility</p:attrName>
                                        </p:attrNameLst>
                                      </p:cBhvr>
                                      <p:to>
                                        <p:strVal val="visible"/>
                                      </p:to>
                                    </p:set>
                                    <p:animEffect transition="in" filter="wipe(left)">
                                      <p:cBhvr>
                                        <p:cTn id="7" dur="500"/>
                                        <p:tgtEl>
                                          <p:spTgt spid="92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221">
                                            <p:txEl>
                                              <p:pRg st="1" end="1"/>
                                            </p:txEl>
                                          </p:spTgt>
                                        </p:tgtEl>
                                        <p:attrNameLst>
                                          <p:attrName>style.visibility</p:attrName>
                                        </p:attrNameLst>
                                      </p:cBhvr>
                                      <p:to>
                                        <p:strVal val="visible"/>
                                      </p:to>
                                    </p:set>
                                    <p:animEffect transition="in" filter="wipe(left)">
                                      <p:cBhvr>
                                        <p:cTn id="12" dur="500"/>
                                        <p:tgtEl>
                                          <p:spTgt spid="92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7592"/>
                                        </p:tgtEl>
                                        <p:attrNameLst>
                                          <p:attrName>style.visibility</p:attrName>
                                        </p:attrNameLst>
                                      </p:cBhvr>
                                      <p:to>
                                        <p:strVal val="visible"/>
                                      </p:to>
                                    </p:set>
                                    <p:animEffect transition="in" filter="fade">
                                      <p:cBhvr>
                                        <p:cTn id="17" dur="500"/>
                                        <p:tgtEl>
                                          <p:spTgt spid="675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build="p" bldLvl="4"/>
      <p:bldP spid="6759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Averages can be misleading </a:t>
            </a:r>
            <a:endParaRPr lang="en-US" dirty="0"/>
          </a:p>
        </p:txBody>
      </p:sp>
      <p:sp>
        <p:nvSpPr>
          <p:cNvPr id="3" name="Content Placeholder 2"/>
          <p:cNvSpPr>
            <a:spLocks noGrp="1"/>
          </p:cNvSpPr>
          <p:nvPr>
            <p:ph idx="1"/>
          </p:nvPr>
        </p:nvSpPr>
        <p:spPr/>
        <p:txBody>
          <a:bodyPr/>
          <a:lstStyle/>
          <a:p>
            <a:r>
              <a:rPr lang="en-US" dirty="0" smtClean="0"/>
              <a:t>Suppose that there are 5 construction workers in a bar, where each worker makes $50,000 per year. What is the average income for these 5 people?</a:t>
            </a:r>
          </a:p>
          <a:p>
            <a:r>
              <a:rPr lang="en-US" dirty="0" smtClean="0"/>
              <a:t>$50,000</a:t>
            </a:r>
          </a:p>
          <a:p>
            <a:r>
              <a:rPr lang="en-US" dirty="0" smtClean="0"/>
              <a:t>Suppose that Warren Buffet now walks into this bar. What happens to the average income?</a:t>
            </a:r>
          </a:p>
          <a:p>
            <a:r>
              <a:rPr lang="en-US" dirty="0" smtClean="0"/>
              <a:t>It goes up. But did you know by how much?</a:t>
            </a:r>
          </a:p>
          <a:p>
            <a:endParaRPr lang="en-US" dirty="0"/>
          </a:p>
        </p:txBody>
      </p:sp>
    </p:spTree>
    <p:extLst>
      <p:ext uri="{BB962C8B-B14F-4D97-AF65-F5344CB8AC3E}">
        <p14:creationId xmlns:p14="http://schemas.microsoft.com/office/powerpoint/2010/main" val="22324632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endParaRPr lang="en-US" dirty="0"/>
          </a:p>
          <a:p>
            <a:pPr marL="0" indent="0">
              <a:buNone/>
            </a:pPr>
            <a:endParaRPr lang="en-US" dirty="0" smtClean="0"/>
          </a:p>
          <a:p>
            <a:pPr marL="0" indent="0">
              <a:buNone/>
            </a:pPr>
            <a:endParaRPr lang="en-US" dirty="0"/>
          </a:p>
          <a:p>
            <a:pPr marL="0" indent="0">
              <a:buNone/>
            </a:pPr>
            <a:r>
              <a:rPr lang="en-US" dirty="0" smtClean="0"/>
              <a:t>So the average income for the 6 workers is</a:t>
            </a:r>
          </a:p>
          <a:p>
            <a:r>
              <a:rPr lang="en-US" dirty="0" smtClean="0"/>
              <a:t>(5 x $50,000 + 12,700,000,000)/6 = 2,116,708,333 = 2.1 billion dollars! </a:t>
            </a: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26" y="168638"/>
            <a:ext cx="9011292" cy="2803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21146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 Poorest Countries in 2010</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77714794"/>
              </p:ext>
            </p:extLst>
          </p:nvPr>
        </p:nvGraphicFramePr>
        <p:xfrm>
          <a:off x="1371600" y="990600"/>
          <a:ext cx="5943600" cy="5709280"/>
        </p:xfrm>
        <a:graphic>
          <a:graphicData uri="http://schemas.openxmlformats.org/drawingml/2006/table">
            <a:tbl>
              <a:tblPr firstRow="1">
                <a:tableStyleId>{21E4AEA4-8DFA-4A89-87EB-49C32662AFE0}</a:tableStyleId>
              </a:tblPr>
              <a:tblGrid>
                <a:gridCol w="838200"/>
                <a:gridCol w="2667000"/>
                <a:gridCol w="2438400"/>
              </a:tblGrid>
              <a:tr h="356830">
                <a:tc>
                  <a:txBody>
                    <a:bodyPr/>
                    <a:lstStyle/>
                    <a:p>
                      <a:pPr algn="l" fontAlgn="ctr"/>
                      <a:r>
                        <a:rPr lang="en-US" sz="1600" u="none" strike="noStrike" dirty="0" smtClean="0">
                          <a:effectLst/>
                        </a:rPr>
                        <a:t>Rank</a:t>
                      </a:r>
                      <a:endParaRPr lang="en-US" sz="1600" b="0" i="0" u="none" strike="noStrike" dirty="0">
                        <a:solidFill>
                          <a:srgbClr val="000000"/>
                        </a:solidFill>
                        <a:effectLst/>
                        <a:latin typeface="Calibri"/>
                      </a:endParaRPr>
                    </a:p>
                  </a:txBody>
                  <a:tcPr marL="9525" marR="9525" marT="9525" marB="0" anchor="ctr"/>
                </a:tc>
                <a:tc>
                  <a:txBody>
                    <a:bodyPr/>
                    <a:lstStyle/>
                    <a:p>
                      <a:pPr algn="l" fontAlgn="ctr"/>
                      <a:r>
                        <a:rPr lang="en-US" sz="1600" u="none" strike="noStrike" dirty="0" smtClean="0">
                          <a:effectLst/>
                        </a:rPr>
                        <a:t>Country</a:t>
                      </a:r>
                      <a:endParaRPr lang="en-US" sz="1600" b="0" i="0" u="none" strike="noStrike" dirty="0">
                        <a:solidFill>
                          <a:srgbClr val="000000"/>
                        </a:solidFill>
                        <a:effectLst/>
                        <a:latin typeface="Calibri"/>
                      </a:endParaRPr>
                    </a:p>
                  </a:txBody>
                  <a:tcPr marL="9525" marR="9525" marT="9525" marB="0" anchor="ctr"/>
                </a:tc>
                <a:tc>
                  <a:txBody>
                    <a:bodyPr/>
                    <a:lstStyle/>
                    <a:p>
                      <a:pPr algn="r" fontAlgn="ctr"/>
                      <a:r>
                        <a:rPr lang="en-US" sz="1600" u="none" strike="noStrike" dirty="0" smtClean="0">
                          <a:effectLst/>
                        </a:rPr>
                        <a:t>GDP per Capita</a:t>
                      </a:r>
                      <a:endParaRPr lang="en-US" sz="1600" b="0" i="0" u="none" strike="noStrike" dirty="0">
                        <a:solidFill>
                          <a:srgbClr val="000000"/>
                        </a:solidFill>
                        <a:effectLst/>
                        <a:latin typeface="Calibri"/>
                      </a:endParaRPr>
                    </a:p>
                  </a:txBody>
                  <a:tcPr marL="9525" marR="9525" marT="9525" marB="0" anchor="ctr"/>
                </a:tc>
              </a:tr>
              <a:tr h="356830">
                <a:tc>
                  <a:txBody>
                    <a:bodyPr/>
                    <a:lstStyle/>
                    <a:p>
                      <a:pPr algn="l" fontAlgn="ctr"/>
                      <a:r>
                        <a:rPr lang="en-US" sz="1600" u="none" strike="noStrike" dirty="0" smtClean="0">
                          <a:effectLst/>
                        </a:rPr>
                        <a:t>1</a:t>
                      </a:r>
                      <a:endParaRPr lang="en-US" sz="1600" b="0" i="0" u="none" strike="noStrike" dirty="0">
                        <a:solidFill>
                          <a:srgbClr val="000000"/>
                        </a:solidFill>
                        <a:effectLst/>
                        <a:latin typeface="Calibri"/>
                      </a:endParaRPr>
                    </a:p>
                  </a:txBody>
                  <a:tcPr marL="9525" marR="9525" marT="9525" marB="0" anchor="ctr"/>
                </a:tc>
                <a:tc>
                  <a:txBody>
                    <a:bodyPr/>
                    <a:lstStyle/>
                    <a:p>
                      <a:pPr algn="l" fontAlgn="ctr"/>
                      <a:r>
                        <a:rPr lang="en-US" sz="1600" u="none" strike="noStrike" dirty="0">
                          <a:effectLst/>
                        </a:rPr>
                        <a:t>Congo, Dem. Rep.</a:t>
                      </a:r>
                      <a:endParaRPr lang="en-US" sz="1600" b="0" i="0" u="none" strike="noStrike" dirty="0">
                        <a:solidFill>
                          <a:srgbClr val="000000"/>
                        </a:solidFill>
                        <a:effectLst/>
                        <a:latin typeface="Calibri"/>
                      </a:endParaRPr>
                    </a:p>
                  </a:txBody>
                  <a:tcPr marL="9525" marR="9525" marT="9525" marB="0" anchor="ctr"/>
                </a:tc>
                <a:tc>
                  <a:txBody>
                    <a:bodyPr/>
                    <a:lstStyle/>
                    <a:p>
                      <a:pPr algn="r" fontAlgn="ctr"/>
                      <a:r>
                        <a:rPr lang="en-US" sz="1600" u="none" strike="noStrike" dirty="0">
                          <a:effectLst/>
                        </a:rPr>
                        <a:t>282.34</a:t>
                      </a:r>
                      <a:endParaRPr lang="en-US" sz="1600" b="0" i="0" u="none" strike="noStrike" dirty="0">
                        <a:solidFill>
                          <a:srgbClr val="000000"/>
                        </a:solidFill>
                        <a:effectLst/>
                        <a:latin typeface="Calibri"/>
                      </a:endParaRPr>
                    </a:p>
                  </a:txBody>
                  <a:tcPr marL="9525" marR="9525" marT="9525" marB="0" anchor="ctr"/>
                </a:tc>
              </a:tr>
              <a:tr h="356830">
                <a:tc>
                  <a:txBody>
                    <a:bodyPr/>
                    <a:lstStyle/>
                    <a:p>
                      <a:pPr algn="l" fontAlgn="ctr"/>
                      <a:r>
                        <a:rPr lang="en-US" sz="1600" u="none" strike="noStrike" dirty="0" smtClean="0">
                          <a:effectLst/>
                        </a:rPr>
                        <a:t>2</a:t>
                      </a:r>
                      <a:endParaRPr lang="en-US" sz="1600" b="0" i="0" u="none" strike="noStrike" dirty="0">
                        <a:solidFill>
                          <a:srgbClr val="000000"/>
                        </a:solidFill>
                        <a:effectLst/>
                        <a:latin typeface="Calibri"/>
                      </a:endParaRPr>
                    </a:p>
                  </a:txBody>
                  <a:tcPr marL="9525" marR="9525" marT="9525" marB="0" anchor="ctr"/>
                </a:tc>
                <a:tc>
                  <a:txBody>
                    <a:bodyPr/>
                    <a:lstStyle/>
                    <a:p>
                      <a:pPr algn="l" fontAlgn="ctr"/>
                      <a:r>
                        <a:rPr lang="en-US" sz="1600" u="none" strike="noStrike" dirty="0">
                          <a:effectLst/>
                        </a:rPr>
                        <a:t>Zimbabwe</a:t>
                      </a:r>
                      <a:endParaRPr lang="en-US" sz="1600" b="0" i="0" u="none" strike="noStrike" dirty="0">
                        <a:solidFill>
                          <a:srgbClr val="000000"/>
                        </a:solidFill>
                        <a:effectLst/>
                        <a:latin typeface="Calibri"/>
                      </a:endParaRPr>
                    </a:p>
                  </a:txBody>
                  <a:tcPr marL="9525" marR="9525" marT="9525" marB="0" anchor="ctr"/>
                </a:tc>
                <a:tc>
                  <a:txBody>
                    <a:bodyPr/>
                    <a:lstStyle/>
                    <a:p>
                      <a:pPr algn="r" fontAlgn="ctr"/>
                      <a:r>
                        <a:rPr lang="en-US" sz="1600" u="none" strike="noStrike" dirty="0">
                          <a:effectLst/>
                        </a:rPr>
                        <a:t>369.15</a:t>
                      </a:r>
                      <a:endParaRPr lang="en-US" sz="1600" b="0" i="0" u="none" strike="noStrike" dirty="0">
                        <a:solidFill>
                          <a:srgbClr val="000000"/>
                        </a:solidFill>
                        <a:effectLst/>
                        <a:latin typeface="Calibri"/>
                      </a:endParaRPr>
                    </a:p>
                  </a:txBody>
                  <a:tcPr marL="9525" marR="9525" marT="9525" marB="0" anchor="ctr"/>
                </a:tc>
              </a:tr>
              <a:tr h="356830">
                <a:tc>
                  <a:txBody>
                    <a:bodyPr/>
                    <a:lstStyle/>
                    <a:p>
                      <a:pPr algn="l" fontAlgn="ctr"/>
                      <a:r>
                        <a:rPr lang="en-US" sz="1600" u="none" strike="noStrike" dirty="0" smtClean="0">
                          <a:effectLst/>
                        </a:rPr>
                        <a:t>3</a:t>
                      </a:r>
                      <a:endParaRPr lang="en-US" sz="1600" b="0" i="0" u="none" strike="noStrike" dirty="0">
                        <a:solidFill>
                          <a:srgbClr val="000000"/>
                        </a:solidFill>
                        <a:effectLst/>
                        <a:latin typeface="Calibri"/>
                      </a:endParaRPr>
                    </a:p>
                  </a:txBody>
                  <a:tcPr marL="9525" marR="9525" marT="9525" marB="0" anchor="ctr"/>
                </a:tc>
                <a:tc>
                  <a:txBody>
                    <a:bodyPr/>
                    <a:lstStyle/>
                    <a:p>
                      <a:pPr algn="l" fontAlgn="ctr"/>
                      <a:r>
                        <a:rPr lang="en-US" sz="1600" u="none" strike="noStrike" dirty="0">
                          <a:effectLst/>
                        </a:rPr>
                        <a:t>Burundi</a:t>
                      </a:r>
                      <a:endParaRPr lang="en-US" sz="1600" b="0" i="0" u="none" strike="noStrike" dirty="0">
                        <a:solidFill>
                          <a:srgbClr val="000000"/>
                        </a:solidFill>
                        <a:effectLst/>
                        <a:latin typeface="Calibri"/>
                      </a:endParaRPr>
                    </a:p>
                  </a:txBody>
                  <a:tcPr marL="9525" marR="9525" marT="9525" marB="0" anchor="ctr"/>
                </a:tc>
                <a:tc>
                  <a:txBody>
                    <a:bodyPr/>
                    <a:lstStyle/>
                    <a:p>
                      <a:pPr algn="r" fontAlgn="ctr"/>
                      <a:r>
                        <a:rPr lang="en-US" sz="1600" u="none" strike="noStrike" dirty="0">
                          <a:effectLst/>
                        </a:rPr>
                        <a:t>451.16</a:t>
                      </a:r>
                      <a:endParaRPr lang="en-US" sz="1600" b="0" i="0" u="none" strike="noStrike" dirty="0">
                        <a:solidFill>
                          <a:srgbClr val="000000"/>
                        </a:solidFill>
                        <a:effectLst/>
                        <a:latin typeface="Calibri"/>
                      </a:endParaRPr>
                    </a:p>
                  </a:txBody>
                  <a:tcPr marL="9525" marR="9525" marT="9525" marB="0" anchor="ctr"/>
                </a:tc>
              </a:tr>
              <a:tr h="356830">
                <a:tc>
                  <a:txBody>
                    <a:bodyPr/>
                    <a:lstStyle/>
                    <a:p>
                      <a:pPr algn="l" fontAlgn="ctr"/>
                      <a:r>
                        <a:rPr lang="en-US" sz="1600" u="none" strike="noStrike" dirty="0" smtClean="0">
                          <a:effectLst/>
                        </a:rPr>
                        <a:t>4</a:t>
                      </a:r>
                      <a:endParaRPr lang="en-US" sz="1600" b="0" i="0" u="none" strike="noStrike" dirty="0">
                        <a:solidFill>
                          <a:srgbClr val="000000"/>
                        </a:solidFill>
                        <a:effectLst/>
                        <a:latin typeface="Calibri"/>
                      </a:endParaRPr>
                    </a:p>
                  </a:txBody>
                  <a:tcPr marL="9525" marR="9525" marT="9525" marB="0" anchor="ctr"/>
                </a:tc>
                <a:tc>
                  <a:txBody>
                    <a:bodyPr/>
                    <a:lstStyle/>
                    <a:p>
                      <a:pPr algn="l" fontAlgn="ctr"/>
                      <a:r>
                        <a:rPr lang="en-US" sz="1600" u="none" strike="noStrike" dirty="0">
                          <a:effectLst/>
                        </a:rPr>
                        <a:t>Liberia</a:t>
                      </a:r>
                      <a:endParaRPr lang="en-US" sz="1600" b="0" i="0" u="none" strike="noStrike" dirty="0">
                        <a:solidFill>
                          <a:srgbClr val="000000"/>
                        </a:solidFill>
                        <a:effectLst/>
                        <a:latin typeface="Calibri"/>
                      </a:endParaRPr>
                    </a:p>
                  </a:txBody>
                  <a:tcPr marL="9525" marR="9525" marT="9525" marB="0" anchor="ctr"/>
                </a:tc>
                <a:tc>
                  <a:txBody>
                    <a:bodyPr/>
                    <a:lstStyle/>
                    <a:p>
                      <a:pPr algn="r" fontAlgn="ctr"/>
                      <a:r>
                        <a:rPr lang="en-US" sz="1600" u="none" strike="noStrike" dirty="0">
                          <a:effectLst/>
                        </a:rPr>
                        <a:t>493.4</a:t>
                      </a:r>
                      <a:endParaRPr lang="en-US" sz="1600" b="0" i="0" u="none" strike="noStrike" dirty="0">
                        <a:solidFill>
                          <a:srgbClr val="000000"/>
                        </a:solidFill>
                        <a:effectLst/>
                        <a:latin typeface="Calibri"/>
                      </a:endParaRPr>
                    </a:p>
                  </a:txBody>
                  <a:tcPr marL="9525" marR="9525" marT="9525" marB="0" anchor="ctr"/>
                </a:tc>
              </a:tr>
              <a:tr h="356830">
                <a:tc>
                  <a:txBody>
                    <a:bodyPr/>
                    <a:lstStyle/>
                    <a:p>
                      <a:pPr algn="l" fontAlgn="ctr"/>
                      <a:r>
                        <a:rPr lang="en-US" sz="1600" u="none" strike="noStrike" dirty="0" smtClean="0">
                          <a:effectLst/>
                        </a:rPr>
                        <a:t>5</a:t>
                      </a:r>
                      <a:endParaRPr lang="en-US" sz="1600" b="0" i="0" u="none" strike="noStrike" dirty="0">
                        <a:solidFill>
                          <a:srgbClr val="000000"/>
                        </a:solidFill>
                        <a:effectLst/>
                        <a:latin typeface="Calibri"/>
                      </a:endParaRPr>
                    </a:p>
                  </a:txBody>
                  <a:tcPr marL="9525" marR="9525" marT="9525" marB="0" anchor="ctr"/>
                </a:tc>
                <a:tc>
                  <a:txBody>
                    <a:bodyPr/>
                    <a:lstStyle/>
                    <a:p>
                      <a:pPr algn="l" fontAlgn="ctr"/>
                      <a:r>
                        <a:rPr lang="en-US" sz="1600" u="none" strike="noStrike">
                          <a:effectLst/>
                        </a:rPr>
                        <a:t>Somalia</a:t>
                      </a:r>
                      <a:endParaRPr lang="en-US" sz="1600" b="0" i="0" u="none" strike="noStrike">
                        <a:solidFill>
                          <a:srgbClr val="000000"/>
                        </a:solidFill>
                        <a:effectLst/>
                        <a:latin typeface="Calibri"/>
                      </a:endParaRPr>
                    </a:p>
                  </a:txBody>
                  <a:tcPr marL="9525" marR="9525" marT="9525" marB="0" anchor="ctr"/>
                </a:tc>
                <a:tc>
                  <a:txBody>
                    <a:bodyPr/>
                    <a:lstStyle/>
                    <a:p>
                      <a:pPr algn="r" fontAlgn="ctr"/>
                      <a:r>
                        <a:rPr lang="en-US" sz="1600" u="none" strike="noStrike" dirty="0">
                          <a:effectLst/>
                        </a:rPr>
                        <a:t>522.35</a:t>
                      </a:r>
                      <a:endParaRPr lang="en-US" sz="1600" b="0" i="0" u="none" strike="noStrike" dirty="0">
                        <a:solidFill>
                          <a:srgbClr val="000000"/>
                        </a:solidFill>
                        <a:effectLst/>
                        <a:latin typeface="Calibri"/>
                      </a:endParaRPr>
                    </a:p>
                  </a:txBody>
                  <a:tcPr marL="9525" marR="9525" marT="9525" marB="0" anchor="ctr"/>
                </a:tc>
              </a:tr>
              <a:tr h="356830">
                <a:tc>
                  <a:txBody>
                    <a:bodyPr/>
                    <a:lstStyle/>
                    <a:p>
                      <a:pPr algn="l" fontAlgn="ctr"/>
                      <a:r>
                        <a:rPr lang="en-US" sz="1600" u="none" strike="noStrike" dirty="0" smtClean="0">
                          <a:effectLst/>
                        </a:rPr>
                        <a:t>6</a:t>
                      </a:r>
                      <a:endParaRPr lang="en-US" sz="1600" b="0" i="0" u="none" strike="noStrike" dirty="0">
                        <a:solidFill>
                          <a:srgbClr val="000000"/>
                        </a:solidFill>
                        <a:effectLst/>
                        <a:latin typeface="Calibri"/>
                      </a:endParaRPr>
                    </a:p>
                  </a:txBody>
                  <a:tcPr marL="9525" marR="9525" marT="9525" marB="0" anchor="ctr"/>
                </a:tc>
                <a:tc>
                  <a:txBody>
                    <a:bodyPr/>
                    <a:lstStyle/>
                    <a:p>
                      <a:pPr algn="l" fontAlgn="ctr"/>
                      <a:r>
                        <a:rPr lang="en-US" sz="1600" u="none" strike="noStrike">
                          <a:effectLst/>
                        </a:rPr>
                        <a:t>Niger</a:t>
                      </a:r>
                      <a:endParaRPr lang="en-US" sz="1600" b="0" i="0" u="none" strike="noStrike">
                        <a:solidFill>
                          <a:srgbClr val="000000"/>
                        </a:solidFill>
                        <a:effectLst/>
                        <a:latin typeface="Calibri"/>
                      </a:endParaRPr>
                    </a:p>
                  </a:txBody>
                  <a:tcPr marL="9525" marR="9525" marT="9525" marB="0" anchor="ctr"/>
                </a:tc>
                <a:tc>
                  <a:txBody>
                    <a:bodyPr/>
                    <a:lstStyle/>
                    <a:p>
                      <a:pPr algn="r" fontAlgn="ctr"/>
                      <a:r>
                        <a:rPr lang="en-US" sz="1600" u="none" strike="noStrike" dirty="0">
                          <a:effectLst/>
                        </a:rPr>
                        <a:t>552.34</a:t>
                      </a:r>
                      <a:endParaRPr lang="en-US" sz="1600" b="0" i="0" u="none" strike="noStrike" dirty="0">
                        <a:solidFill>
                          <a:srgbClr val="000000"/>
                        </a:solidFill>
                        <a:effectLst/>
                        <a:latin typeface="Calibri"/>
                      </a:endParaRPr>
                    </a:p>
                  </a:txBody>
                  <a:tcPr marL="9525" marR="9525" marT="9525" marB="0" anchor="ctr"/>
                </a:tc>
              </a:tr>
              <a:tr h="356830">
                <a:tc>
                  <a:txBody>
                    <a:bodyPr/>
                    <a:lstStyle/>
                    <a:p>
                      <a:pPr algn="l" fontAlgn="ctr"/>
                      <a:r>
                        <a:rPr lang="en-US" sz="1600" u="none" strike="noStrike" dirty="0" smtClean="0">
                          <a:effectLst/>
                        </a:rPr>
                        <a:t>7</a:t>
                      </a:r>
                      <a:endParaRPr lang="en-US" sz="1600" b="0" i="0" u="none" strike="noStrike" dirty="0">
                        <a:solidFill>
                          <a:srgbClr val="000000"/>
                        </a:solidFill>
                        <a:effectLst/>
                        <a:latin typeface="Calibri"/>
                      </a:endParaRPr>
                    </a:p>
                  </a:txBody>
                  <a:tcPr marL="9525" marR="9525" marT="9525" marB="0" anchor="ctr"/>
                </a:tc>
                <a:tc>
                  <a:txBody>
                    <a:bodyPr/>
                    <a:lstStyle/>
                    <a:p>
                      <a:pPr algn="l" fontAlgn="ctr"/>
                      <a:r>
                        <a:rPr lang="en-US" sz="1600" u="none" strike="noStrike">
                          <a:effectLst/>
                        </a:rPr>
                        <a:t>Central African Republic</a:t>
                      </a:r>
                      <a:endParaRPr lang="en-US" sz="1600" b="0" i="0" u="none" strike="noStrike">
                        <a:solidFill>
                          <a:srgbClr val="000000"/>
                        </a:solidFill>
                        <a:effectLst/>
                        <a:latin typeface="Calibri"/>
                      </a:endParaRPr>
                    </a:p>
                  </a:txBody>
                  <a:tcPr marL="9525" marR="9525" marT="9525" marB="0" anchor="ctr"/>
                </a:tc>
                <a:tc>
                  <a:txBody>
                    <a:bodyPr/>
                    <a:lstStyle/>
                    <a:p>
                      <a:pPr algn="r" fontAlgn="ctr"/>
                      <a:r>
                        <a:rPr lang="en-US" sz="1600" u="none" strike="noStrike" dirty="0">
                          <a:effectLst/>
                        </a:rPr>
                        <a:t>675.31</a:t>
                      </a:r>
                      <a:endParaRPr lang="en-US" sz="1600" b="0" i="0" u="none" strike="noStrike" dirty="0">
                        <a:solidFill>
                          <a:srgbClr val="000000"/>
                        </a:solidFill>
                        <a:effectLst/>
                        <a:latin typeface="Calibri"/>
                      </a:endParaRPr>
                    </a:p>
                  </a:txBody>
                  <a:tcPr marL="9525" marR="9525" marT="9525" marB="0" anchor="ctr"/>
                </a:tc>
              </a:tr>
              <a:tr h="356830">
                <a:tc>
                  <a:txBody>
                    <a:bodyPr/>
                    <a:lstStyle/>
                    <a:p>
                      <a:pPr algn="l" fontAlgn="ctr"/>
                      <a:r>
                        <a:rPr lang="en-US" sz="1600" u="none" strike="noStrike" dirty="0" smtClean="0">
                          <a:effectLst/>
                        </a:rPr>
                        <a:t>8</a:t>
                      </a:r>
                      <a:endParaRPr lang="en-US" sz="1600" b="0" i="0" u="none" strike="noStrike" dirty="0">
                        <a:solidFill>
                          <a:srgbClr val="000000"/>
                        </a:solidFill>
                        <a:effectLst/>
                        <a:latin typeface="Calibri"/>
                      </a:endParaRPr>
                    </a:p>
                  </a:txBody>
                  <a:tcPr marL="9525" marR="9525" marT="9525" marB="0" anchor="ctr"/>
                </a:tc>
                <a:tc>
                  <a:txBody>
                    <a:bodyPr/>
                    <a:lstStyle/>
                    <a:p>
                      <a:pPr algn="l" fontAlgn="ctr"/>
                      <a:r>
                        <a:rPr lang="en-US" sz="1600" u="none" strike="noStrike">
                          <a:effectLst/>
                        </a:rPr>
                        <a:t>Eritrea</a:t>
                      </a:r>
                      <a:endParaRPr lang="en-US" sz="1600" b="0" i="0" u="none" strike="noStrike">
                        <a:solidFill>
                          <a:srgbClr val="000000"/>
                        </a:solidFill>
                        <a:effectLst/>
                        <a:latin typeface="Calibri"/>
                      </a:endParaRPr>
                    </a:p>
                  </a:txBody>
                  <a:tcPr marL="9525" marR="9525" marT="9525" marB="0" anchor="ctr"/>
                </a:tc>
                <a:tc>
                  <a:txBody>
                    <a:bodyPr/>
                    <a:lstStyle/>
                    <a:p>
                      <a:pPr algn="r" fontAlgn="ctr"/>
                      <a:r>
                        <a:rPr lang="en-US" sz="1600" u="none" strike="noStrike" dirty="0">
                          <a:effectLst/>
                        </a:rPr>
                        <a:t>705.6</a:t>
                      </a:r>
                      <a:endParaRPr lang="en-US" sz="1600" b="0" i="0" u="none" strike="noStrike" dirty="0">
                        <a:solidFill>
                          <a:srgbClr val="000000"/>
                        </a:solidFill>
                        <a:effectLst/>
                        <a:latin typeface="Calibri"/>
                      </a:endParaRPr>
                    </a:p>
                  </a:txBody>
                  <a:tcPr marL="9525" marR="9525" marT="9525" marB="0" anchor="ctr"/>
                </a:tc>
              </a:tr>
              <a:tr h="356830">
                <a:tc>
                  <a:txBody>
                    <a:bodyPr/>
                    <a:lstStyle/>
                    <a:p>
                      <a:pPr algn="l" fontAlgn="ctr"/>
                      <a:r>
                        <a:rPr lang="en-US" sz="1600" u="none" strike="noStrike" dirty="0" smtClean="0">
                          <a:effectLst/>
                        </a:rPr>
                        <a:t>9</a:t>
                      </a:r>
                      <a:endParaRPr lang="en-US" sz="1600" b="0" i="0" u="none" strike="noStrike" dirty="0">
                        <a:solidFill>
                          <a:srgbClr val="000000"/>
                        </a:solidFill>
                        <a:effectLst/>
                        <a:latin typeface="Calibri"/>
                      </a:endParaRPr>
                    </a:p>
                  </a:txBody>
                  <a:tcPr marL="9525" marR="9525" marT="9525" marB="0" anchor="ctr"/>
                </a:tc>
                <a:tc>
                  <a:txBody>
                    <a:bodyPr/>
                    <a:lstStyle/>
                    <a:p>
                      <a:pPr algn="l" fontAlgn="ctr"/>
                      <a:r>
                        <a:rPr lang="en-US" sz="1600" u="none" strike="noStrike">
                          <a:effectLst/>
                        </a:rPr>
                        <a:t>Malawi</a:t>
                      </a:r>
                      <a:endParaRPr lang="en-US" sz="1600" b="0" i="0" u="none" strike="noStrike">
                        <a:solidFill>
                          <a:srgbClr val="000000"/>
                        </a:solidFill>
                        <a:effectLst/>
                        <a:latin typeface="Calibri"/>
                      </a:endParaRPr>
                    </a:p>
                  </a:txBody>
                  <a:tcPr marL="9525" marR="9525" marT="9525" marB="0" anchor="ctr"/>
                </a:tc>
                <a:tc>
                  <a:txBody>
                    <a:bodyPr/>
                    <a:lstStyle/>
                    <a:p>
                      <a:pPr algn="r" fontAlgn="ctr"/>
                      <a:r>
                        <a:rPr lang="en-US" sz="1600" u="none" strike="noStrike" dirty="0">
                          <a:effectLst/>
                        </a:rPr>
                        <a:t>811.07</a:t>
                      </a:r>
                      <a:endParaRPr lang="en-US" sz="1600" b="0" i="0" u="none" strike="noStrike" dirty="0">
                        <a:solidFill>
                          <a:srgbClr val="000000"/>
                        </a:solidFill>
                        <a:effectLst/>
                        <a:latin typeface="Calibri"/>
                      </a:endParaRPr>
                    </a:p>
                  </a:txBody>
                  <a:tcPr marL="9525" marR="9525" marT="9525" marB="0" anchor="ctr"/>
                </a:tc>
              </a:tr>
              <a:tr h="356830">
                <a:tc>
                  <a:txBody>
                    <a:bodyPr/>
                    <a:lstStyle/>
                    <a:p>
                      <a:pPr algn="l" fontAlgn="ctr"/>
                      <a:r>
                        <a:rPr lang="en-US" sz="1600" u="none" strike="noStrike" dirty="0" smtClean="0">
                          <a:effectLst/>
                        </a:rPr>
                        <a:t>10</a:t>
                      </a:r>
                      <a:endParaRPr lang="en-US" sz="1600" b="0" i="0" u="none" strike="noStrike" dirty="0">
                        <a:solidFill>
                          <a:srgbClr val="000000"/>
                        </a:solidFill>
                        <a:effectLst/>
                        <a:latin typeface="Calibri"/>
                      </a:endParaRPr>
                    </a:p>
                  </a:txBody>
                  <a:tcPr marL="9525" marR="9525" marT="9525" marB="0" anchor="ctr"/>
                </a:tc>
                <a:tc>
                  <a:txBody>
                    <a:bodyPr/>
                    <a:lstStyle/>
                    <a:p>
                      <a:pPr algn="l" fontAlgn="ctr"/>
                      <a:r>
                        <a:rPr lang="en-US" sz="1600" u="none" strike="noStrike">
                          <a:effectLst/>
                        </a:rPr>
                        <a:t>Ethiopia</a:t>
                      </a:r>
                      <a:endParaRPr lang="en-US" sz="1600" b="0" i="0" u="none" strike="noStrike">
                        <a:solidFill>
                          <a:srgbClr val="000000"/>
                        </a:solidFill>
                        <a:effectLst/>
                        <a:latin typeface="Calibri"/>
                      </a:endParaRPr>
                    </a:p>
                  </a:txBody>
                  <a:tcPr marL="9525" marR="9525" marT="9525" marB="0" anchor="ctr"/>
                </a:tc>
                <a:tc>
                  <a:txBody>
                    <a:bodyPr/>
                    <a:lstStyle/>
                    <a:p>
                      <a:pPr algn="r" fontAlgn="ctr"/>
                      <a:r>
                        <a:rPr lang="en-US" sz="1600" u="none" strike="noStrike" dirty="0">
                          <a:effectLst/>
                        </a:rPr>
                        <a:t>813.21</a:t>
                      </a:r>
                      <a:endParaRPr lang="en-US" sz="1600" b="0" i="0" u="none" strike="noStrike" dirty="0">
                        <a:solidFill>
                          <a:srgbClr val="000000"/>
                        </a:solidFill>
                        <a:effectLst/>
                        <a:latin typeface="Calibri"/>
                      </a:endParaRPr>
                    </a:p>
                  </a:txBody>
                  <a:tcPr marL="9525" marR="9525" marT="9525" marB="0" anchor="ctr"/>
                </a:tc>
              </a:tr>
              <a:tr h="356830">
                <a:tc>
                  <a:txBody>
                    <a:bodyPr/>
                    <a:lstStyle/>
                    <a:p>
                      <a:pPr algn="l" fontAlgn="ctr"/>
                      <a:r>
                        <a:rPr lang="en-US" sz="1600" u="none" strike="noStrike" dirty="0" smtClean="0">
                          <a:effectLst/>
                        </a:rPr>
                        <a:t>11</a:t>
                      </a:r>
                      <a:endParaRPr lang="en-US" sz="1600" b="0" i="0" u="none" strike="noStrike" dirty="0">
                        <a:solidFill>
                          <a:srgbClr val="000000"/>
                        </a:solidFill>
                        <a:effectLst/>
                        <a:latin typeface="Calibri"/>
                      </a:endParaRPr>
                    </a:p>
                  </a:txBody>
                  <a:tcPr marL="9525" marR="9525" marT="9525" marB="0" anchor="ctr"/>
                </a:tc>
                <a:tc>
                  <a:txBody>
                    <a:bodyPr/>
                    <a:lstStyle/>
                    <a:p>
                      <a:pPr algn="l" fontAlgn="ctr"/>
                      <a:r>
                        <a:rPr lang="en-US" sz="1600" u="none" strike="noStrike">
                          <a:effectLst/>
                        </a:rPr>
                        <a:t>Madagascar</a:t>
                      </a:r>
                      <a:endParaRPr lang="en-US" sz="1600" b="0" i="0" u="none" strike="noStrike">
                        <a:solidFill>
                          <a:srgbClr val="000000"/>
                        </a:solidFill>
                        <a:effectLst/>
                        <a:latin typeface="Calibri"/>
                      </a:endParaRPr>
                    </a:p>
                  </a:txBody>
                  <a:tcPr marL="9525" marR="9525" marT="9525" marB="0" anchor="ctr"/>
                </a:tc>
                <a:tc>
                  <a:txBody>
                    <a:bodyPr/>
                    <a:lstStyle/>
                    <a:p>
                      <a:pPr algn="r" fontAlgn="ctr"/>
                      <a:r>
                        <a:rPr lang="en-US" sz="1600" u="none" strike="noStrike" dirty="0">
                          <a:effectLst/>
                        </a:rPr>
                        <a:t>815.7</a:t>
                      </a:r>
                      <a:endParaRPr lang="en-US" sz="1600" b="0" i="0" u="none" strike="noStrike" dirty="0">
                        <a:solidFill>
                          <a:srgbClr val="000000"/>
                        </a:solidFill>
                        <a:effectLst/>
                        <a:latin typeface="Calibri"/>
                      </a:endParaRPr>
                    </a:p>
                  </a:txBody>
                  <a:tcPr marL="9525" marR="9525" marT="9525" marB="0" anchor="ctr"/>
                </a:tc>
              </a:tr>
              <a:tr h="356830">
                <a:tc>
                  <a:txBody>
                    <a:bodyPr/>
                    <a:lstStyle/>
                    <a:p>
                      <a:pPr algn="l" fontAlgn="ctr"/>
                      <a:r>
                        <a:rPr lang="en-US" sz="1600" u="none" strike="noStrike" dirty="0" smtClean="0">
                          <a:effectLst/>
                        </a:rPr>
                        <a:t>12</a:t>
                      </a:r>
                      <a:endParaRPr lang="en-US" sz="1600" b="0" i="0" u="none" strike="noStrike" dirty="0">
                        <a:solidFill>
                          <a:srgbClr val="000000"/>
                        </a:solidFill>
                        <a:effectLst/>
                        <a:latin typeface="Calibri"/>
                      </a:endParaRPr>
                    </a:p>
                  </a:txBody>
                  <a:tcPr marL="9525" marR="9525" marT="9525" marB="0" anchor="ctr"/>
                </a:tc>
                <a:tc>
                  <a:txBody>
                    <a:bodyPr/>
                    <a:lstStyle/>
                    <a:p>
                      <a:pPr algn="l" fontAlgn="ctr"/>
                      <a:r>
                        <a:rPr lang="en-US" sz="1600" u="none" strike="noStrike">
                          <a:effectLst/>
                        </a:rPr>
                        <a:t>Mozambique</a:t>
                      </a:r>
                      <a:endParaRPr lang="en-US" sz="1600" b="0" i="0" u="none" strike="noStrike">
                        <a:solidFill>
                          <a:srgbClr val="000000"/>
                        </a:solidFill>
                        <a:effectLst/>
                        <a:latin typeface="Calibri"/>
                      </a:endParaRPr>
                    </a:p>
                  </a:txBody>
                  <a:tcPr marL="9525" marR="9525" marT="9525" marB="0" anchor="ctr"/>
                </a:tc>
                <a:tc>
                  <a:txBody>
                    <a:bodyPr/>
                    <a:lstStyle/>
                    <a:p>
                      <a:pPr algn="r" fontAlgn="ctr"/>
                      <a:r>
                        <a:rPr lang="en-US" sz="1600" u="none" strike="noStrike" dirty="0">
                          <a:effectLst/>
                        </a:rPr>
                        <a:t>862.84</a:t>
                      </a:r>
                      <a:endParaRPr lang="en-US" sz="1600" b="0" i="0" u="none" strike="noStrike" dirty="0">
                        <a:solidFill>
                          <a:srgbClr val="000000"/>
                        </a:solidFill>
                        <a:effectLst/>
                        <a:latin typeface="Calibri"/>
                      </a:endParaRPr>
                    </a:p>
                  </a:txBody>
                  <a:tcPr marL="9525" marR="9525" marT="9525" marB="0" anchor="ctr"/>
                </a:tc>
              </a:tr>
              <a:tr h="356830">
                <a:tc>
                  <a:txBody>
                    <a:bodyPr/>
                    <a:lstStyle/>
                    <a:p>
                      <a:pPr algn="l" fontAlgn="ctr"/>
                      <a:r>
                        <a:rPr lang="en-US" sz="1600" u="none" strike="noStrike" dirty="0" smtClean="0">
                          <a:effectLst/>
                        </a:rPr>
                        <a:t>13</a:t>
                      </a:r>
                      <a:endParaRPr lang="en-US" sz="1600" b="0" i="0" u="none" strike="noStrike" dirty="0">
                        <a:solidFill>
                          <a:srgbClr val="000000"/>
                        </a:solidFill>
                        <a:effectLst/>
                        <a:latin typeface="Calibri"/>
                      </a:endParaRPr>
                    </a:p>
                  </a:txBody>
                  <a:tcPr marL="9525" marR="9525" marT="9525" marB="0" anchor="ctr"/>
                </a:tc>
                <a:tc>
                  <a:txBody>
                    <a:bodyPr/>
                    <a:lstStyle/>
                    <a:p>
                      <a:pPr algn="l" fontAlgn="ctr"/>
                      <a:r>
                        <a:rPr lang="en-US" sz="1600" u="none" strike="noStrike">
                          <a:effectLst/>
                        </a:rPr>
                        <a:t>Togo</a:t>
                      </a:r>
                      <a:endParaRPr lang="en-US" sz="1600" b="0" i="0" u="none" strike="noStrike">
                        <a:solidFill>
                          <a:srgbClr val="000000"/>
                        </a:solidFill>
                        <a:effectLst/>
                        <a:latin typeface="Calibri"/>
                      </a:endParaRPr>
                    </a:p>
                  </a:txBody>
                  <a:tcPr marL="9525" marR="9525" marT="9525" marB="0" anchor="ctr"/>
                </a:tc>
                <a:tc>
                  <a:txBody>
                    <a:bodyPr/>
                    <a:lstStyle/>
                    <a:p>
                      <a:pPr algn="r" fontAlgn="ctr"/>
                      <a:r>
                        <a:rPr lang="en-US" sz="1600" u="none" strike="noStrike" dirty="0">
                          <a:effectLst/>
                        </a:rPr>
                        <a:t>867.74</a:t>
                      </a:r>
                      <a:endParaRPr lang="en-US" sz="1600" b="0" i="0" u="none" strike="noStrike" dirty="0">
                        <a:solidFill>
                          <a:srgbClr val="000000"/>
                        </a:solidFill>
                        <a:effectLst/>
                        <a:latin typeface="Calibri"/>
                      </a:endParaRPr>
                    </a:p>
                  </a:txBody>
                  <a:tcPr marL="9525" marR="9525" marT="9525" marB="0" anchor="ctr"/>
                </a:tc>
              </a:tr>
              <a:tr h="356830">
                <a:tc>
                  <a:txBody>
                    <a:bodyPr/>
                    <a:lstStyle/>
                    <a:p>
                      <a:pPr algn="l" fontAlgn="ctr"/>
                      <a:r>
                        <a:rPr lang="en-US" sz="1600" u="none" strike="noStrike" dirty="0" smtClean="0">
                          <a:effectLst/>
                        </a:rPr>
                        <a:t>14</a:t>
                      </a:r>
                      <a:endParaRPr lang="en-US" sz="1600" b="0" i="0" u="none" strike="noStrike" dirty="0">
                        <a:solidFill>
                          <a:srgbClr val="000000"/>
                        </a:solidFill>
                        <a:effectLst/>
                        <a:latin typeface="Calibri"/>
                      </a:endParaRPr>
                    </a:p>
                  </a:txBody>
                  <a:tcPr marL="9525" marR="9525" marT="9525" marB="0" anchor="ctr"/>
                </a:tc>
                <a:tc>
                  <a:txBody>
                    <a:bodyPr/>
                    <a:lstStyle/>
                    <a:p>
                      <a:pPr algn="l" fontAlgn="ctr"/>
                      <a:r>
                        <a:rPr lang="en-US" sz="1600" u="none" strike="noStrike">
                          <a:effectLst/>
                        </a:rPr>
                        <a:t>Guinea-Bissau</a:t>
                      </a:r>
                      <a:endParaRPr lang="en-US" sz="1600" b="0" i="0" u="none" strike="noStrike">
                        <a:solidFill>
                          <a:srgbClr val="000000"/>
                        </a:solidFill>
                        <a:effectLst/>
                        <a:latin typeface="Calibri"/>
                      </a:endParaRPr>
                    </a:p>
                  </a:txBody>
                  <a:tcPr marL="9525" marR="9525" marT="9525" marB="0" anchor="ctr"/>
                </a:tc>
                <a:tc>
                  <a:txBody>
                    <a:bodyPr/>
                    <a:lstStyle/>
                    <a:p>
                      <a:pPr algn="r" fontAlgn="ctr"/>
                      <a:r>
                        <a:rPr lang="en-US" sz="1600" u="none" strike="noStrike" dirty="0">
                          <a:effectLst/>
                        </a:rPr>
                        <a:t>905.98</a:t>
                      </a:r>
                      <a:endParaRPr lang="en-US" sz="1600" b="0" i="0" u="none" strike="noStrike" dirty="0">
                        <a:solidFill>
                          <a:srgbClr val="000000"/>
                        </a:solidFill>
                        <a:effectLst/>
                        <a:latin typeface="Calibri"/>
                      </a:endParaRPr>
                    </a:p>
                  </a:txBody>
                  <a:tcPr marL="9525" marR="9525" marT="9525" marB="0" anchor="ctr"/>
                </a:tc>
              </a:tr>
              <a:tr h="356830">
                <a:tc>
                  <a:txBody>
                    <a:bodyPr/>
                    <a:lstStyle/>
                    <a:p>
                      <a:pPr algn="l" fontAlgn="ctr"/>
                      <a:r>
                        <a:rPr lang="en-US" sz="1600" u="none" strike="noStrike" dirty="0" smtClean="0">
                          <a:effectLst/>
                        </a:rPr>
                        <a:t>15</a:t>
                      </a:r>
                      <a:endParaRPr lang="en-US" sz="1600" b="0" i="0" u="none" strike="noStrike" dirty="0">
                        <a:solidFill>
                          <a:srgbClr val="000000"/>
                        </a:solidFill>
                        <a:effectLst/>
                        <a:latin typeface="Calibri"/>
                      </a:endParaRPr>
                    </a:p>
                  </a:txBody>
                  <a:tcPr marL="9525" marR="9525" marT="9525" marB="0" anchor="ctr"/>
                </a:tc>
                <a:tc>
                  <a:txBody>
                    <a:bodyPr/>
                    <a:lstStyle/>
                    <a:p>
                      <a:pPr algn="l" fontAlgn="ctr"/>
                      <a:r>
                        <a:rPr lang="en-US" sz="1600" u="none" strike="noStrike">
                          <a:effectLst/>
                        </a:rPr>
                        <a:t>Comoros</a:t>
                      </a:r>
                      <a:endParaRPr lang="en-US" sz="1600" b="0" i="0" u="none" strike="noStrike">
                        <a:solidFill>
                          <a:srgbClr val="000000"/>
                        </a:solidFill>
                        <a:effectLst/>
                        <a:latin typeface="Calibri"/>
                      </a:endParaRPr>
                    </a:p>
                  </a:txBody>
                  <a:tcPr marL="9525" marR="9525" marT="9525" marB="0" anchor="ctr"/>
                </a:tc>
                <a:tc>
                  <a:txBody>
                    <a:bodyPr/>
                    <a:lstStyle/>
                    <a:p>
                      <a:pPr algn="r" fontAlgn="ctr"/>
                      <a:r>
                        <a:rPr lang="en-US" sz="1600" u="none" strike="noStrike" dirty="0">
                          <a:effectLst/>
                        </a:rPr>
                        <a:t>976.93</a:t>
                      </a:r>
                      <a:endParaRPr lang="en-US" sz="1600" b="0" i="0" u="none" strike="noStrike" dirty="0">
                        <a:solidFill>
                          <a:srgbClr val="000000"/>
                        </a:solidFill>
                        <a:effectLst/>
                        <a:latin typeface="Calibri"/>
                      </a:endParaRPr>
                    </a:p>
                  </a:txBody>
                  <a:tcPr marL="9525" marR="9525" marT="9525" marB="0" anchor="ctr"/>
                </a:tc>
              </a:tr>
            </a:tbl>
          </a:graphicData>
        </a:graphic>
      </p:graphicFrame>
    </p:spTree>
    <p:extLst>
      <p:ext uri="{BB962C8B-B14F-4D97-AF65-F5344CB8AC3E}">
        <p14:creationId xmlns:p14="http://schemas.microsoft.com/office/powerpoint/2010/main" val="31092072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rgbClr val="FFF4D5"/>
        </a:solidFill>
        <a:effectLst/>
      </p:bgPr>
    </p:bg>
    <p:spTree>
      <p:nvGrpSpPr>
        <p:cNvPr id="1" name=""/>
        <p:cNvGrpSpPr/>
        <p:nvPr/>
      </p:nvGrpSpPr>
      <p:grpSpPr>
        <a:xfrm>
          <a:off x="0" y="0"/>
          <a:ext cx="0" cy="0"/>
          <a:chOff x="0" y="0"/>
          <a:chExt cx="0" cy="0"/>
        </a:xfrm>
      </p:grpSpPr>
      <p:sp>
        <p:nvSpPr>
          <p:cNvPr id="33794" name="Rectangle 8"/>
          <p:cNvSpPr>
            <a:spLocks noChangeArrowheads="1"/>
          </p:cNvSpPr>
          <p:nvPr/>
        </p:nvSpPr>
        <p:spPr bwMode="auto">
          <a:xfrm>
            <a:off x="0" y="0"/>
            <a:ext cx="304800" cy="6858000"/>
          </a:xfrm>
          <a:prstGeom prst="rect">
            <a:avLst/>
          </a:prstGeom>
          <a:solidFill>
            <a:srgbClr val="D6B128"/>
          </a:solidFill>
          <a:ln w="9525">
            <a:noFill/>
            <a:miter lim="800000"/>
            <a:headEnd/>
            <a:tailEnd/>
          </a:ln>
        </p:spPr>
        <p:txBody>
          <a:bodyPr wrap="none" anchor="ctr"/>
          <a:lstStyle/>
          <a:p>
            <a:pPr fontAlgn="base">
              <a:spcBef>
                <a:spcPct val="0"/>
              </a:spcBef>
              <a:spcAft>
                <a:spcPct val="0"/>
              </a:spcAft>
            </a:pPr>
            <a:endParaRPr lang="en-US" smtClean="0">
              <a:solidFill>
                <a:srgbClr val="000000"/>
              </a:solidFill>
              <a:cs typeface="Arial" charset="0"/>
            </a:endParaRPr>
          </a:p>
        </p:txBody>
      </p:sp>
      <p:sp>
        <p:nvSpPr>
          <p:cNvPr id="73732" name="Rectangle 4"/>
          <p:cNvSpPr>
            <a:spLocks noGrp="1" noChangeArrowheads="1"/>
          </p:cNvSpPr>
          <p:nvPr>
            <p:ph type="title"/>
          </p:nvPr>
        </p:nvSpPr>
        <p:spPr>
          <a:xfrm>
            <a:off x="533400" y="152400"/>
            <a:ext cx="8208963" cy="954088"/>
          </a:xfrm>
        </p:spPr>
        <p:txBody>
          <a:bodyPr>
            <a:normAutofit fontScale="90000"/>
          </a:bodyPr>
          <a:lstStyle/>
          <a:p>
            <a:pPr algn="l" eaLnBrk="1" hangingPunct="1">
              <a:defRPr/>
            </a:pPr>
            <a:r>
              <a:rPr lang="en-US" sz="2400" b="0" spc="400" dirty="0" smtClean="0">
                <a:solidFill>
                  <a:srgbClr val="996633"/>
                </a:solidFill>
                <a:effectLst>
                  <a:outerShdw blurRad="38100" dist="38100" dir="2700000" algn="tl">
                    <a:srgbClr val="C0C0C0"/>
                  </a:outerShdw>
                </a:effectLst>
                <a:latin typeface="Tahoma" pitchFamily="34" charset="0"/>
                <a:cs typeface="Arial" charset="0"/>
              </a:rPr>
              <a:t>ACTIVE LEARNING</a:t>
            </a:r>
            <a:r>
              <a:rPr lang="en-US" sz="2400" b="0" dirty="0" smtClean="0">
                <a:solidFill>
                  <a:srgbClr val="996633"/>
                </a:solidFill>
                <a:effectLst>
                  <a:outerShdw blurRad="38100" dist="38100" dir="2700000" algn="tl">
                    <a:srgbClr val="C0C0C0"/>
                  </a:outerShdw>
                </a:effectLst>
                <a:latin typeface="Tahoma" pitchFamily="34" charset="0"/>
                <a:cs typeface="Arial" charset="0"/>
              </a:rPr>
              <a:t>   </a:t>
            </a:r>
            <a:r>
              <a:rPr lang="en-US" sz="7100" baseline="-10000" dirty="0" smtClean="0">
                <a:solidFill>
                  <a:srgbClr val="C00000"/>
                </a:solidFill>
                <a:latin typeface="Century" pitchFamily="18" charset="0"/>
                <a:cs typeface="Times New Roman" pitchFamily="18" charset="0"/>
              </a:rPr>
              <a:t>1</a:t>
            </a:r>
            <a:r>
              <a:rPr lang="en-US" sz="2400" b="0" dirty="0" smtClean="0">
                <a:solidFill>
                  <a:srgbClr val="996633"/>
                </a:solidFill>
                <a:effectLst>
                  <a:outerShdw blurRad="38100" dist="38100" dir="2700000" algn="tl">
                    <a:srgbClr val="C0C0C0"/>
                  </a:outerShdw>
                </a:effectLst>
                <a:latin typeface="Tahoma" pitchFamily="34" charset="0"/>
                <a:cs typeface="Arial" charset="0"/>
              </a:rPr>
              <a:t>   </a:t>
            </a:r>
            <a:br>
              <a:rPr lang="en-US" sz="2400" b="0" dirty="0" smtClean="0">
                <a:solidFill>
                  <a:srgbClr val="996633"/>
                </a:solidFill>
                <a:effectLst>
                  <a:outerShdw blurRad="38100" dist="38100" dir="2700000" algn="tl">
                    <a:srgbClr val="C0C0C0"/>
                  </a:outerShdw>
                </a:effectLst>
                <a:latin typeface="Tahoma" pitchFamily="34" charset="0"/>
                <a:cs typeface="Arial" charset="0"/>
              </a:rPr>
            </a:br>
            <a:r>
              <a:rPr lang="en-US" sz="3600" dirty="0" smtClean="0">
                <a:solidFill>
                  <a:srgbClr val="CC9900"/>
                </a:solidFill>
                <a:effectLst>
                  <a:outerShdw blurRad="38100" dist="38100" dir="2700000" algn="tl">
                    <a:srgbClr val="C0C0C0"/>
                  </a:outerShdw>
                </a:effectLst>
                <a:cs typeface="Arial" charset="0"/>
              </a:rPr>
              <a:t>GDP and its components</a:t>
            </a:r>
          </a:p>
        </p:txBody>
      </p:sp>
      <p:sp>
        <p:nvSpPr>
          <p:cNvPr id="36" name="Content Placeholder 2"/>
          <p:cNvSpPr>
            <a:spLocks noGrp="1"/>
          </p:cNvSpPr>
          <p:nvPr>
            <p:ph idx="1"/>
          </p:nvPr>
        </p:nvSpPr>
        <p:spPr>
          <a:xfrm>
            <a:off x="457200" y="1371600"/>
            <a:ext cx="8382000" cy="5486400"/>
          </a:xfrm>
        </p:spPr>
        <p:txBody>
          <a:bodyPr>
            <a:normAutofit/>
          </a:bodyPr>
          <a:lstStyle/>
          <a:p>
            <a:pPr marL="0" indent="0">
              <a:spcBef>
                <a:spcPts val="1000"/>
              </a:spcBef>
              <a:buNone/>
            </a:pPr>
            <a:r>
              <a:rPr lang="en-US" sz="2600" dirty="0" smtClean="0"/>
              <a:t>In each of the following cases, determine how much </a:t>
            </a:r>
            <a:br>
              <a:rPr lang="en-US" sz="2600" dirty="0" smtClean="0"/>
            </a:br>
            <a:r>
              <a:rPr lang="en-US" sz="2600" dirty="0" smtClean="0"/>
              <a:t>GDP and each of its components is affected (if at all).</a:t>
            </a:r>
          </a:p>
          <a:p>
            <a:pPr marL="569913" lvl="1" indent="-455613">
              <a:spcBef>
                <a:spcPts val="1000"/>
              </a:spcBef>
              <a:buClr>
                <a:srgbClr val="00AC56"/>
              </a:buClr>
              <a:buNone/>
            </a:pPr>
            <a:r>
              <a:rPr lang="en-US" sz="2600" b="1" dirty="0" smtClean="0">
                <a:solidFill>
                  <a:srgbClr val="C00000"/>
                </a:solidFill>
              </a:rPr>
              <a:t>A.</a:t>
            </a:r>
            <a:r>
              <a:rPr lang="en-US" sz="2600" dirty="0" smtClean="0">
                <a:solidFill>
                  <a:srgbClr val="339966"/>
                </a:solidFill>
              </a:rPr>
              <a:t>	</a:t>
            </a:r>
            <a:r>
              <a:rPr lang="en-US" sz="2600" dirty="0" smtClean="0"/>
              <a:t>Debbie spends $200 to buy her husband dinner </a:t>
            </a:r>
            <a:br>
              <a:rPr lang="en-US" sz="2600" dirty="0" smtClean="0"/>
            </a:br>
            <a:r>
              <a:rPr lang="en-US" sz="2600" dirty="0" smtClean="0"/>
              <a:t>at the finest restaurant in Boston.</a:t>
            </a:r>
          </a:p>
          <a:p>
            <a:pPr marL="569913" lvl="1" indent="-455613">
              <a:spcBef>
                <a:spcPts val="1000"/>
              </a:spcBef>
              <a:buClr>
                <a:srgbClr val="00AC56"/>
              </a:buClr>
              <a:buNone/>
            </a:pPr>
            <a:r>
              <a:rPr lang="en-US" sz="2600" b="1" dirty="0" smtClean="0">
                <a:solidFill>
                  <a:srgbClr val="C00000"/>
                </a:solidFill>
              </a:rPr>
              <a:t>B.</a:t>
            </a:r>
            <a:r>
              <a:rPr lang="en-US" sz="2600" dirty="0" smtClean="0">
                <a:solidFill>
                  <a:srgbClr val="339966"/>
                </a:solidFill>
              </a:rPr>
              <a:t>	</a:t>
            </a:r>
            <a:r>
              <a:rPr lang="en-US" sz="2600" dirty="0" smtClean="0"/>
              <a:t>Sarah spends $1800 on a new laptop to use in her publishing business.  The laptop was built in China.  </a:t>
            </a:r>
          </a:p>
          <a:p>
            <a:pPr marL="569913" lvl="1" indent="-455613">
              <a:spcBef>
                <a:spcPts val="1000"/>
              </a:spcBef>
              <a:buClr>
                <a:srgbClr val="00AC56"/>
              </a:buClr>
              <a:buNone/>
            </a:pPr>
            <a:r>
              <a:rPr lang="en-US" sz="2600" b="1" dirty="0" smtClean="0">
                <a:solidFill>
                  <a:srgbClr val="C00000"/>
                </a:solidFill>
              </a:rPr>
              <a:t>C.</a:t>
            </a:r>
            <a:r>
              <a:rPr lang="en-US" sz="2600" dirty="0" smtClean="0">
                <a:solidFill>
                  <a:srgbClr val="339966"/>
                </a:solidFill>
              </a:rPr>
              <a:t>	</a:t>
            </a:r>
            <a:r>
              <a:rPr lang="en-US" sz="2600" dirty="0" smtClean="0"/>
              <a:t>Jane spends $1200 on a computer to use in her editing business.  She got last year’s model on sale for a great price from a local manufacturer.  </a:t>
            </a:r>
          </a:p>
          <a:p>
            <a:pPr marL="569913" lvl="1" indent="-455613">
              <a:spcBef>
                <a:spcPts val="1000"/>
              </a:spcBef>
              <a:buClr>
                <a:srgbClr val="00AC56"/>
              </a:buClr>
              <a:buNone/>
            </a:pPr>
            <a:r>
              <a:rPr lang="en-US" sz="2600" b="1" dirty="0" smtClean="0">
                <a:solidFill>
                  <a:srgbClr val="C00000"/>
                </a:solidFill>
              </a:rPr>
              <a:t>D.</a:t>
            </a:r>
            <a:r>
              <a:rPr lang="en-US" sz="2600" dirty="0" smtClean="0">
                <a:solidFill>
                  <a:srgbClr val="339966"/>
                </a:solidFill>
              </a:rPr>
              <a:t>	</a:t>
            </a:r>
            <a:r>
              <a:rPr lang="en-US" sz="2600" dirty="0" smtClean="0"/>
              <a:t>General Motors builds $500 million worth of cars, </a:t>
            </a:r>
            <a:br>
              <a:rPr lang="en-US" sz="2600" dirty="0" smtClean="0"/>
            </a:br>
            <a:r>
              <a:rPr lang="en-US" sz="2600" dirty="0" smtClean="0"/>
              <a:t>but consumers only buy $470 million worth of them.</a:t>
            </a:r>
            <a:endParaRPr lang="en-US" dirty="0" smtClean="0"/>
          </a:p>
        </p:txBody>
      </p:sp>
      <p:sp>
        <p:nvSpPr>
          <p:cNvPr id="7" name="TextBox 6"/>
          <p:cNvSpPr txBox="1"/>
          <p:nvPr/>
        </p:nvSpPr>
        <p:spPr>
          <a:xfrm>
            <a:off x="304800" y="6500422"/>
            <a:ext cx="5649433" cy="338554"/>
          </a:xfrm>
          <a:prstGeom prst="rect">
            <a:avLst/>
          </a:prstGeom>
          <a:noFill/>
        </p:spPr>
        <p:txBody>
          <a:bodyPr wrap="square" rtlCol="0">
            <a:spAutoFit/>
          </a:bodyPr>
          <a:lstStyle/>
          <a:p>
            <a:r>
              <a:rPr lang="en-US" sz="800" b="0" i="1" dirty="0" smtClean="0">
                <a:solidFill>
                  <a:srgbClr val="777777"/>
                </a:solidFill>
                <a:latin typeface="Times New Roman" pitchFamily="18" charset="0"/>
                <a:cs typeface="Times New Roman" pitchFamily="18" charset="0"/>
              </a:rPr>
              <a:t>© 2012 </a:t>
            </a:r>
            <a:r>
              <a:rPr lang="en-US" sz="800" b="0" i="1" dirty="0" err="1" smtClean="0">
                <a:solidFill>
                  <a:srgbClr val="777777"/>
                </a:solidFill>
                <a:latin typeface="Times New Roman" pitchFamily="18" charset="0"/>
                <a:cs typeface="Times New Roman" pitchFamily="18" charset="0"/>
              </a:rPr>
              <a:t>Cengage</a:t>
            </a:r>
            <a:r>
              <a:rPr lang="en-US" sz="800" b="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FFF4D5"/>
        </a:solidFill>
        <a:effectLst/>
      </p:bgPr>
    </p:bg>
    <p:spTree>
      <p:nvGrpSpPr>
        <p:cNvPr id="1" name=""/>
        <p:cNvGrpSpPr/>
        <p:nvPr/>
      </p:nvGrpSpPr>
      <p:grpSpPr>
        <a:xfrm>
          <a:off x="0" y="0"/>
          <a:ext cx="0" cy="0"/>
          <a:chOff x="0" y="0"/>
          <a:chExt cx="0" cy="0"/>
        </a:xfrm>
      </p:grpSpPr>
      <p:sp>
        <p:nvSpPr>
          <p:cNvPr id="33794" name="Rectangle 8"/>
          <p:cNvSpPr>
            <a:spLocks noChangeArrowheads="1"/>
          </p:cNvSpPr>
          <p:nvPr/>
        </p:nvSpPr>
        <p:spPr bwMode="auto">
          <a:xfrm>
            <a:off x="0" y="0"/>
            <a:ext cx="304800" cy="6858000"/>
          </a:xfrm>
          <a:prstGeom prst="rect">
            <a:avLst/>
          </a:prstGeom>
          <a:solidFill>
            <a:srgbClr val="D6B128"/>
          </a:solidFill>
          <a:ln w="9525">
            <a:noFill/>
            <a:miter lim="800000"/>
            <a:headEnd/>
            <a:tailEnd/>
          </a:ln>
        </p:spPr>
        <p:txBody>
          <a:bodyPr wrap="none" anchor="ctr"/>
          <a:lstStyle/>
          <a:p>
            <a:pPr fontAlgn="base">
              <a:spcBef>
                <a:spcPct val="0"/>
              </a:spcBef>
              <a:spcAft>
                <a:spcPct val="0"/>
              </a:spcAft>
            </a:pPr>
            <a:endParaRPr lang="en-US" smtClean="0">
              <a:solidFill>
                <a:srgbClr val="000000"/>
              </a:solidFill>
              <a:cs typeface="Arial" charset="0"/>
            </a:endParaRPr>
          </a:p>
        </p:txBody>
      </p:sp>
      <p:sp>
        <p:nvSpPr>
          <p:cNvPr id="73732" name="Rectangle 4"/>
          <p:cNvSpPr>
            <a:spLocks noGrp="1" noChangeArrowheads="1"/>
          </p:cNvSpPr>
          <p:nvPr>
            <p:ph type="title"/>
          </p:nvPr>
        </p:nvSpPr>
        <p:spPr>
          <a:xfrm>
            <a:off x="533400" y="152400"/>
            <a:ext cx="8208963" cy="954088"/>
          </a:xfrm>
        </p:spPr>
        <p:txBody>
          <a:bodyPr>
            <a:normAutofit fontScale="90000"/>
          </a:bodyPr>
          <a:lstStyle/>
          <a:p>
            <a:pPr algn="l" eaLnBrk="1" hangingPunct="1">
              <a:defRPr/>
            </a:pPr>
            <a:r>
              <a:rPr lang="en-US" sz="2400" b="0" spc="400" dirty="0" smtClean="0">
                <a:solidFill>
                  <a:srgbClr val="996633"/>
                </a:solidFill>
                <a:effectLst>
                  <a:outerShdw blurRad="38100" dist="38100" dir="2700000" algn="tl">
                    <a:srgbClr val="C0C0C0"/>
                  </a:outerShdw>
                </a:effectLst>
                <a:latin typeface="Tahoma" pitchFamily="34" charset="0"/>
                <a:cs typeface="Arial" charset="0"/>
              </a:rPr>
              <a:t>ACTIVE LEARNING</a:t>
            </a:r>
            <a:r>
              <a:rPr lang="en-US" sz="2400" b="0" dirty="0" smtClean="0">
                <a:solidFill>
                  <a:srgbClr val="996633"/>
                </a:solidFill>
                <a:effectLst>
                  <a:outerShdw blurRad="38100" dist="38100" dir="2700000" algn="tl">
                    <a:srgbClr val="C0C0C0"/>
                  </a:outerShdw>
                </a:effectLst>
                <a:latin typeface="Tahoma" pitchFamily="34" charset="0"/>
                <a:cs typeface="Arial" charset="0"/>
              </a:rPr>
              <a:t>   </a:t>
            </a:r>
            <a:r>
              <a:rPr lang="en-US" sz="7100" baseline="-10000" dirty="0" smtClean="0">
                <a:solidFill>
                  <a:srgbClr val="C00000"/>
                </a:solidFill>
                <a:latin typeface="Century" pitchFamily="18" charset="0"/>
                <a:cs typeface="Times New Roman" pitchFamily="18" charset="0"/>
              </a:rPr>
              <a:t>1</a:t>
            </a:r>
            <a:r>
              <a:rPr lang="en-US" sz="2400" b="0" dirty="0" smtClean="0">
                <a:solidFill>
                  <a:srgbClr val="996633"/>
                </a:solidFill>
                <a:effectLst>
                  <a:outerShdw blurRad="38100" dist="38100" dir="2700000" algn="tl">
                    <a:srgbClr val="C0C0C0"/>
                  </a:outerShdw>
                </a:effectLst>
                <a:latin typeface="Tahoma" pitchFamily="34" charset="0"/>
                <a:cs typeface="Arial" charset="0"/>
              </a:rPr>
              <a:t>   </a:t>
            </a:r>
            <a:br>
              <a:rPr lang="en-US" sz="2400" b="0" dirty="0" smtClean="0">
                <a:solidFill>
                  <a:srgbClr val="996633"/>
                </a:solidFill>
                <a:effectLst>
                  <a:outerShdw blurRad="38100" dist="38100" dir="2700000" algn="tl">
                    <a:srgbClr val="C0C0C0"/>
                  </a:outerShdw>
                </a:effectLst>
                <a:latin typeface="Tahoma" pitchFamily="34" charset="0"/>
                <a:cs typeface="Arial" charset="0"/>
              </a:rPr>
            </a:br>
            <a:r>
              <a:rPr lang="en-US" sz="3600" dirty="0" smtClean="0">
                <a:solidFill>
                  <a:srgbClr val="CC9900"/>
                </a:solidFill>
                <a:effectLst>
                  <a:outerShdw blurRad="38100" dist="38100" dir="2700000" algn="tl">
                    <a:srgbClr val="C0C0C0"/>
                  </a:outerShdw>
                </a:effectLst>
                <a:cs typeface="Arial" charset="0"/>
              </a:rPr>
              <a:t>Answers</a:t>
            </a:r>
          </a:p>
        </p:txBody>
      </p:sp>
      <p:sp>
        <p:nvSpPr>
          <p:cNvPr id="36" name="Content Placeholder 2"/>
          <p:cNvSpPr>
            <a:spLocks noGrp="1"/>
          </p:cNvSpPr>
          <p:nvPr>
            <p:ph idx="1"/>
          </p:nvPr>
        </p:nvSpPr>
        <p:spPr>
          <a:xfrm>
            <a:off x="457200" y="1371600"/>
            <a:ext cx="8229600" cy="5105400"/>
          </a:xfrm>
        </p:spPr>
        <p:txBody>
          <a:bodyPr>
            <a:normAutofit/>
          </a:bodyPr>
          <a:lstStyle/>
          <a:p>
            <a:pPr marL="463550" lvl="0" indent="-463550">
              <a:spcBef>
                <a:spcPct val="40000"/>
              </a:spcBef>
              <a:buClr>
                <a:srgbClr val="00AC56"/>
              </a:buClr>
              <a:buNone/>
            </a:pPr>
            <a:r>
              <a:rPr lang="en-US" sz="2600" b="1" dirty="0" smtClean="0">
                <a:solidFill>
                  <a:srgbClr val="C00000"/>
                </a:solidFill>
              </a:rPr>
              <a:t>A.</a:t>
            </a:r>
            <a:r>
              <a:rPr lang="en-US" sz="2600" dirty="0" smtClean="0">
                <a:solidFill>
                  <a:srgbClr val="C00000"/>
                </a:solidFill>
              </a:rPr>
              <a:t>	</a:t>
            </a:r>
            <a:r>
              <a:rPr lang="en-US" sz="2700" dirty="0" smtClean="0">
                <a:solidFill>
                  <a:prstClr val="black"/>
                </a:solidFill>
              </a:rPr>
              <a:t>Debbie spends $200 to buy her husband dinner </a:t>
            </a:r>
            <a:br>
              <a:rPr lang="en-US" sz="2700" dirty="0" smtClean="0">
                <a:solidFill>
                  <a:prstClr val="black"/>
                </a:solidFill>
              </a:rPr>
            </a:br>
            <a:r>
              <a:rPr lang="en-US" sz="2700" dirty="0" smtClean="0">
                <a:solidFill>
                  <a:prstClr val="black"/>
                </a:solidFill>
              </a:rPr>
              <a:t>at the finest restaurant in Boston.</a:t>
            </a:r>
          </a:p>
          <a:p>
            <a:pPr marL="463550" lvl="0" indent="-463550">
              <a:spcBef>
                <a:spcPct val="40000"/>
              </a:spcBef>
              <a:buClr>
                <a:srgbClr val="00AC56"/>
              </a:buClr>
              <a:buNone/>
            </a:pPr>
            <a:r>
              <a:rPr lang="en-US" sz="2700" i="1" dirty="0" smtClean="0">
                <a:solidFill>
                  <a:srgbClr val="CC0000"/>
                </a:solidFill>
              </a:rPr>
              <a:t>	</a:t>
            </a:r>
            <a:r>
              <a:rPr lang="en-US" sz="2700" i="1" dirty="0" smtClean="0">
                <a:solidFill>
                  <a:srgbClr val="0000FF"/>
                </a:solidFill>
              </a:rPr>
              <a:t>Consumption and GDP rise by $200.  </a:t>
            </a:r>
          </a:p>
          <a:p>
            <a:pPr marL="463550" lvl="0" indent="-463550">
              <a:spcBef>
                <a:spcPct val="80000"/>
              </a:spcBef>
              <a:buClr>
                <a:srgbClr val="00AC56"/>
              </a:buClr>
              <a:buNone/>
            </a:pPr>
            <a:r>
              <a:rPr lang="en-US" sz="2600" b="1" dirty="0" smtClean="0">
                <a:solidFill>
                  <a:srgbClr val="C00000"/>
                </a:solidFill>
              </a:rPr>
              <a:t>B.</a:t>
            </a:r>
            <a:r>
              <a:rPr lang="en-US" sz="2600" dirty="0" smtClean="0">
                <a:solidFill>
                  <a:srgbClr val="339966"/>
                </a:solidFill>
              </a:rPr>
              <a:t>	</a:t>
            </a:r>
            <a:r>
              <a:rPr lang="en-US" sz="2700" dirty="0" smtClean="0">
                <a:solidFill>
                  <a:prstClr val="black"/>
                </a:solidFill>
              </a:rPr>
              <a:t>Sarah spends $1800 on a new laptop to use in her publishing business.  The laptop was built in China.  </a:t>
            </a:r>
          </a:p>
          <a:p>
            <a:pPr marL="463550" lvl="0" indent="-463550">
              <a:spcBef>
                <a:spcPct val="40000"/>
              </a:spcBef>
              <a:buClr>
                <a:srgbClr val="00AC56"/>
              </a:buClr>
              <a:buNone/>
            </a:pPr>
            <a:r>
              <a:rPr lang="en-US" sz="2700" i="1" dirty="0" smtClean="0">
                <a:solidFill>
                  <a:srgbClr val="CC0000"/>
                </a:solidFill>
              </a:rPr>
              <a:t>	</a:t>
            </a:r>
            <a:r>
              <a:rPr lang="en-US" sz="2700" i="1" dirty="0" smtClean="0">
                <a:solidFill>
                  <a:srgbClr val="0000FF"/>
                </a:solidFill>
              </a:rPr>
              <a:t>Investment rises by $1800, net exports fall </a:t>
            </a:r>
            <a:br>
              <a:rPr lang="en-US" sz="2700" i="1" dirty="0" smtClean="0">
                <a:solidFill>
                  <a:srgbClr val="0000FF"/>
                </a:solidFill>
              </a:rPr>
            </a:br>
            <a:r>
              <a:rPr lang="en-US" sz="2700" i="1" dirty="0" smtClean="0">
                <a:solidFill>
                  <a:srgbClr val="0000FF"/>
                </a:solidFill>
              </a:rPr>
              <a:t>by $1800, GDP is unchanged.</a:t>
            </a:r>
            <a:endParaRPr lang="en-US" sz="2700" dirty="0" smtClean="0">
              <a:solidFill>
                <a:srgbClr val="0000FF"/>
              </a:solidFill>
            </a:endParaRPr>
          </a:p>
        </p:txBody>
      </p:sp>
      <p:sp>
        <p:nvSpPr>
          <p:cNvPr id="7" name="TextBox 6"/>
          <p:cNvSpPr txBox="1"/>
          <p:nvPr/>
        </p:nvSpPr>
        <p:spPr>
          <a:xfrm>
            <a:off x="304800" y="6500422"/>
            <a:ext cx="5649433" cy="338554"/>
          </a:xfrm>
          <a:prstGeom prst="rect">
            <a:avLst/>
          </a:prstGeom>
          <a:noFill/>
        </p:spPr>
        <p:txBody>
          <a:bodyPr wrap="square" rtlCol="0">
            <a:spAutoFit/>
          </a:bodyPr>
          <a:lstStyle/>
          <a:p>
            <a:r>
              <a:rPr lang="en-US" sz="800" b="0" i="1" dirty="0" smtClean="0">
                <a:solidFill>
                  <a:srgbClr val="777777"/>
                </a:solidFill>
                <a:latin typeface="Times New Roman" pitchFamily="18" charset="0"/>
                <a:cs typeface="Times New Roman" pitchFamily="18" charset="0"/>
              </a:rPr>
              <a:t>© 2012 </a:t>
            </a:r>
            <a:r>
              <a:rPr lang="en-US" sz="800" b="0" i="1" dirty="0" err="1" smtClean="0">
                <a:solidFill>
                  <a:srgbClr val="777777"/>
                </a:solidFill>
                <a:latin typeface="Times New Roman" pitchFamily="18" charset="0"/>
                <a:cs typeface="Times New Roman" pitchFamily="18" charset="0"/>
              </a:rPr>
              <a:t>Cengage</a:t>
            </a:r>
            <a:r>
              <a:rPr lang="en-US" sz="800" b="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wipe(left)">
                                      <p:cBhvr>
                                        <p:cTn id="7" dur="500"/>
                                        <p:tgtEl>
                                          <p:spTgt spid="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6">
                                            <p:txEl>
                                              <p:pRg st="1" end="1"/>
                                            </p:txEl>
                                          </p:spTgt>
                                        </p:tgtEl>
                                        <p:attrNameLst>
                                          <p:attrName>style.visibility</p:attrName>
                                        </p:attrNameLst>
                                      </p:cBhvr>
                                      <p:to>
                                        <p:strVal val="visible"/>
                                      </p:to>
                                    </p:set>
                                    <p:animEffect transition="in" filter="wipe(left)">
                                      <p:cBhvr>
                                        <p:cTn id="12" dur="500"/>
                                        <p:tgtEl>
                                          <p:spTgt spid="36">
                                            <p:txEl>
                                              <p:pRg st="1" end="1"/>
                                            </p:txEl>
                                          </p:spTgt>
                                        </p:tgtEl>
                                      </p:cBhvr>
                                    </p:animEffect>
                                  </p:childTnLst>
                                  <p:subTnLst>
                                    <p:animClr clrSpc="rgb" dir="cw">
                                      <p:cBhvr override="childStyle">
                                        <p:cTn dur="1" fill="hold" display="0" masterRel="nextClick" afterEffect="1"/>
                                        <p:tgtEl>
                                          <p:spTgt spid="36">
                                            <p:txEl>
                                              <p:pRg st="1" end="1"/>
                                            </p:txEl>
                                          </p:spTgt>
                                        </p:tgtEl>
                                        <p:attrNameLst>
                                          <p:attrName>ppt_c</p:attrName>
                                        </p:attrNameLst>
                                      </p:cBhvr>
                                      <p:to>
                                        <a:srgbClr val="969696"/>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6">
                                            <p:txEl>
                                              <p:pRg st="2" end="2"/>
                                            </p:txEl>
                                          </p:spTgt>
                                        </p:tgtEl>
                                        <p:attrNameLst>
                                          <p:attrName>style.visibility</p:attrName>
                                        </p:attrNameLst>
                                      </p:cBhvr>
                                      <p:to>
                                        <p:strVal val="visible"/>
                                      </p:to>
                                    </p:set>
                                    <p:animEffect transition="in" filter="wipe(left)">
                                      <p:cBhvr>
                                        <p:cTn id="17" dur="500"/>
                                        <p:tgtEl>
                                          <p:spTgt spid="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6">
                                            <p:txEl>
                                              <p:pRg st="3" end="3"/>
                                            </p:txEl>
                                          </p:spTgt>
                                        </p:tgtEl>
                                        <p:attrNameLst>
                                          <p:attrName>style.visibility</p:attrName>
                                        </p:attrNameLst>
                                      </p:cBhvr>
                                      <p:to>
                                        <p:strVal val="visible"/>
                                      </p:to>
                                    </p:set>
                                    <p:animEffect transition="in" filter="wipe(left)">
                                      <p:cBhvr>
                                        <p:cTn id="22" dur="500"/>
                                        <p:tgtEl>
                                          <p:spTgt spid="3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uiExpand="1" build="p" bldLvl="5"/>
    </p:bldLst>
  </p:timing>
</p:sld>
</file>

<file path=ppt/slides/slide45.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FFF4D5"/>
        </a:solidFill>
        <a:effectLst/>
      </p:bgPr>
    </p:bg>
    <p:spTree>
      <p:nvGrpSpPr>
        <p:cNvPr id="1" name=""/>
        <p:cNvGrpSpPr/>
        <p:nvPr/>
      </p:nvGrpSpPr>
      <p:grpSpPr>
        <a:xfrm>
          <a:off x="0" y="0"/>
          <a:ext cx="0" cy="0"/>
          <a:chOff x="0" y="0"/>
          <a:chExt cx="0" cy="0"/>
        </a:xfrm>
      </p:grpSpPr>
      <p:sp>
        <p:nvSpPr>
          <p:cNvPr id="33794" name="Rectangle 8"/>
          <p:cNvSpPr>
            <a:spLocks noChangeArrowheads="1"/>
          </p:cNvSpPr>
          <p:nvPr/>
        </p:nvSpPr>
        <p:spPr bwMode="auto">
          <a:xfrm>
            <a:off x="0" y="0"/>
            <a:ext cx="304800" cy="6858000"/>
          </a:xfrm>
          <a:prstGeom prst="rect">
            <a:avLst/>
          </a:prstGeom>
          <a:solidFill>
            <a:srgbClr val="D6B128"/>
          </a:solidFill>
          <a:ln w="9525">
            <a:noFill/>
            <a:miter lim="800000"/>
            <a:headEnd/>
            <a:tailEnd/>
          </a:ln>
        </p:spPr>
        <p:txBody>
          <a:bodyPr wrap="none" anchor="ctr"/>
          <a:lstStyle/>
          <a:p>
            <a:pPr fontAlgn="base">
              <a:spcBef>
                <a:spcPct val="0"/>
              </a:spcBef>
              <a:spcAft>
                <a:spcPct val="0"/>
              </a:spcAft>
            </a:pPr>
            <a:endParaRPr lang="en-US" smtClean="0">
              <a:solidFill>
                <a:srgbClr val="000000"/>
              </a:solidFill>
              <a:cs typeface="Arial" charset="0"/>
            </a:endParaRPr>
          </a:p>
        </p:txBody>
      </p:sp>
      <p:sp>
        <p:nvSpPr>
          <p:cNvPr id="73732" name="Rectangle 4"/>
          <p:cNvSpPr>
            <a:spLocks noGrp="1" noChangeArrowheads="1"/>
          </p:cNvSpPr>
          <p:nvPr>
            <p:ph type="title"/>
          </p:nvPr>
        </p:nvSpPr>
        <p:spPr>
          <a:xfrm>
            <a:off x="533400" y="152400"/>
            <a:ext cx="8208963" cy="954088"/>
          </a:xfrm>
        </p:spPr>
        <p:txBody>
          <a:bodyPr>
            <a:normAutofit fontScale="90000"/>
          </a:bodyPr>
          <a:lstStyle/>
          <a:p>
            <a:pPr algn="l" eaLnBrk="1" hangingPunct="1">
              <a:defRPr/>
            </a:pPr>
            <a:r>
              <a:rPr lang="en-US" sz="2400" b="0" spc="400" dirty="0" smtClean="0">
                <a:solidFill>
                  <a:srgbClr val="996633"/>
                </a:solidFill>
                <a:effectLst>
                  <a:outerShdw blurRad="38100" dist="38100" dir="2700000" algn="tl">
                    <a:srgbClr val="C0C0C0"/>
                  </a:outerShdw>
                </a:effectLst>
                <a:latin typeface="Tahoma" pitchFamily="34" charset="0"/>
                <a:cs typeface="Arial" charset="0"/>
              </a:rPr>
              <a:t>ACTIVE LEARNING</a:t>
            </a:r>
            <a:r>
              <a:rPr lang="en-US" sz="2400" b="0" dirty="0" smtClean="0">
                <a:solidFill>
                  <a:srgbClr val="996633"/>
                </a:solidFill>
                <a:effectLst>
                  <a:outerShdw blurRad="38100" dist="38100" dir="2700000" algn="tl">
                    <a:srgbClr val="C0C0C0"/>
                  </a:outerShdw>
                </a:effectLst>
                <a:latin typeface="Tahoma" pitchFamily="34" charset="0"/>
                <a:cs typeface="Arial" charset="0"/>
              </a:rPr>
              <a:t>   </a:t>
            </a:r>
            <a:r>
              <a:rPr lang="en-US" sz="7100" baseline="-10000" dirty="0" smtClean="0">
                <a:solidFill>
                  <a:srgbClr val="C00000"/>
                </a:solidFill>
                <a:latin typeface="Century" pitchFamily="18" charset="0"/>
                <a:cs typeface="Times New Roman" pitchFamily="18" charset="0"/>
              </a:rPr>
              <a:t>1</a:t>
            </a:r>
            <a:r>
              <a:rPr lang="en-US" sz="2400" b="0" dirty="0" smtClean="0">
                <a:solidFill>
                  <a:srgbClr val="996633"/>
                </a:solidFill>
                <a:effectLst>
                  <a:outerShdw blurRad="38100" dist="38100" dir="2700000" algn="tl">
                    <a:srgbClr val="C0C0C0"/>
                  </a:outerShdw>
                </a:effectLst>
                <a:latin typeface="Tahoma" pitchFamily="34" charset="0"/>
                <a:cs typeface="Arial" charset="0"/>
              </a:rPr>
              <a:t>   </a:t>
            </a:r>
            <a:br>
              <a:rPr lang="en-US" sz="2400" b="0" dirty="0" smtClean="0">
                <a:solidFill>
                  <a:srgbClr val="996633"/>
                </a:solidFill>
                <a:effectLst>
                  <a:outerShdw blurRad="38100" dist="38100" dir="2700000" algn="tl">
                    <a:srgbClr val="C0C0C0"/>
                  </a:outerShdw>
                </a:effectLst>
                <a:latin typeface="Tahoma" pitchFamily="34" charset="0"/>
                <a:cs typeface="Arial" charset="0"/>
              </a:rPr>
            </a:br>
            <a:r>
              <a:rPr lang="en-US" sz="3600" dirty="0" smtClean="0">
                <a:solidFill>
                  <a:srgbClr val="CC9900"/>
                </a:solidFill>
                <a:effectLst>
                  <a:outerShdw blurRad="38100" dist="38100" dir="2700000" algn="tl">
                    <a:srgbClr val="C0C0C0"/>
                  </a:outerShdw>
                </a:effectLst>
                <a:cs typeface="Arial" charset="0"/>
              </a:rPr>
              <a:t>Answers</a:t>
            </a:r>
          </a:p>
        </p:txBody>
      </p:sp>
      <p:sp>
        <p:nvSpPr>
          <p:cNvPr id="36" name="Content Placeholder 2"/>
          <p:cNvSpPr>
            <a:spLocks noGrp="1"/>
          </p:cNvSpPr>
          <p:nvPr>
            <p:ph idx="1"/>
          </p:nvPr>
        </p:nvSpPr>
        <p:spPr>
          <a:xfrm>
            <a:off x="457200" y="1371600"/>
            <a:ext cx="8229600" cy="5105400"/>
          </a:xfrm>
        </p:spPr>
        <p:txBody>
          <a:bodyPr>
            <a:normAutofit/>
          </a:bodyPr>
          <a:lstStyle/>
          <a:p>
            <a:pPr marL="463550" lvl="0" indent="-463550">
              <a:spcBef>
                <a:spcPct val="40000"/>
              </a:spcBef>
              <a:buClr>
                <a:srgbClr val="00AC56"/>
              </a:buClr>
              <a:buNone/>
            </a:pPr>
            <a:r>
              <a:rPr lang="en-US" sz="2600" b="1" dirty="0" smtClean="0">
                <a:solidFill>
                  <a:srgbClr val="C00000"/>
                </a:solidFill>
              </a:rPr>
              <a:t>C.</a:t>
            </a:r>
            <a:r>
              <a:rPr lang="en-US" sz="2600" dirty="0" smtClean="0">
                <a:solidFill>
                  <a:srgbClr val="339966"/>
                </a:solidFill>
              </a:rPr>
              <a:t>	</a:t>
            </a:r>
            <a:r>
              <a:rPr lang="en-US" sz="2700" dirty="0" smtClean="0">
                <a:solidFill>
                  <a:prstClr val="black"/>
                </a:solidFill>
              </a:rPr>
              <a:t>Jane spends $1200 on a computer to use in her editing business.  She got last year’s model on sale for a great price from a local manufacturer. </a:t>
            </a:r>
          </a:p>
          <a:p>
            <a:pPr marL="463550" lvl="0" indent="-463550">
              <a:spcBef>
                <a:spcPct val="30000"/>
              </a:spcBef>
              <a:buClr>
                <a:srgbClr val="00AC56"/>
              </a:buClr>
              <a:buNone/>
            </a:pPr>
            <a:r>
              <a:rPr lang="en-US" sz="2700" i="1" dirty="0" smtClean="0">
                <a:solidFill>
                  <a:srgbClr val="CC0000"/>
                </a:solidFill>
              </a:rPr>
              <a:t>	</a:t>
            </a:r>
            <a:r>
              <a:rPr lang="en-US" sz="2700" i="1" dirty="0" smtClean="0">
                <a:solidFill>
                  <a:srgbClr val="0000FF"/>
                </a:solidFill>
              </a:rPr>
              <a:t>Current GDP and investment do not change, because the computer was built last year.</a:t>
            </a:r>
          </a:p>
          <a:p>
            <a:pPr marL="463550" lvl="0" indent="-463550">
              <a:spcBef>
                <a:spcPct val="75000"/>
              </a:spcBef>
              <a:buClr>
                <a:srgbClr val="00AC56"/>
              </a:buClr>
              <a:buNone/>
            </a:pPr>
            <a:r>
              <a:rPr lang="en-US" sz="2600" b="1" dirty="0" smtClean="0">
                <a:solidFill>
                  <a:srgbClr val="C00000"/>
                </a:solidFill>
              </a:rPr>
              <a:t>D.</a:t>
            </a:r>
            <a:r>
              <a:rPr lang="en-US" sz="2600" dirty="0" smtClean="0">
                <a:solidFill>
                  <a:srgbClr val="339966"/>
                </a:solidFill>
              </a:rPr>
              <a:t>	</a:t>
            </a:r>
            <a:r>
              <a:rPr lang="en-US" sz="2700" dirty="0" smtClean="0">
                <a:solidFill>
                  <a:prstClr val="black"/>
                </a:solidFill>
              </a:rPr>
              <a:t>General Motors builds $500 million worth of cars, but consumers only buy $470 million of them.</a:t>
            </a:r>
          </a:p>
          <a:p>
            <a:pPr marL="463550" lvl="0" indent="-463550">
              <a:spcBef>
                <a:spcPct val="30000"/>
              </a:spcBef>
              <a:buClr>
                <a:srgbClr val="00AC56"/>
              </a:buClr>
              <a:buNone/>
            </a:pPr>
            <a:r>
              <a:rPr lang="en-US" sz="2700" i="1" dirty="0" smtClean="0">
                <a:solidFill>
                  <a:srgbClr val="CC0000"/>
                </a:solidFill>
              </a:rPr>
              <a:t>	</a:t>
            </a:r>
            <a:r>
              <a:rPr lang="en-US" sz="2700" i="1" dirty="0" smtClean="0">
                <a:solidFill>
                  <a:srgbClr val="0000FF"/>
                </a:solidFill>
              </a:rPr>
              <a:t>Consumption rises by $470 million, </a:t>
            </a:r>
            <a:br>
              <a:rPr lang="en-US" sz="2700" i="1" dirty="0" smtClean="0">
                <a:solidFill>
                  <a:srgbClr val="0000FF"/>
                </a:solidFill>
              </a:rPr>
            </a:br>
            <a:r>
              <a:rPr lang="en-US" sz="2700" i="1" dirty="0" smtClean="0">
                <a:solidFill>
                  <a:srgbClr val="0000FF"/>
                </a:solidFill>
              </a:rPr>
              <a:t>inventory investment rises by $30 million, </a:t>
            </a:r>
            <a:br>
              <a:rPr lang="en-US" sz="2700" i="1" dirty="0" smtClean="0">
                <a:solidFill>
                  <a:srgbClr val="0000FF"/>
                </a:solidFill>
              </a:rPr>
            </a:br>
            <a:r>
              <a:rPr lang="en-US" sz="2700" i="1" dirty="0" smtClean="0">
                <a:solidFill>
                  <a:srgbClr val="0000FF"/>
                </a:solidFill>
              </a:rPr>
              <a:t>and GDP rises by $500 million.</a:t>
            </a:r>
          </a:p>
        </p:txBody>
      </p:sp>
      <p:sp>
        <p:nvSpPr>
          <p:cNvPr id="7" name="TextBox 6"/>
          <p:cNvSpPr txBox="1"/>
          <p:nvPr/>
        </p:nvSpPr>
        <p:spPr>
          <a:xfrm>
            <a:off x="304800" y="6500422"/>
            <a:ext cx="5649433" cy="338554"/>
          </a:xfrm>
          <a:prstGeom prst="rect">
            <a:avLst/>
          </a:prstGeom>
          <a:noFill/>
        </p:spPr>
        <p:txBody>
          <a:bodyPr wrap="square" rtlCol="0">
            <a:spAutoFit/>
          </a:bodyPr>
          <a:lstStyle/>
          <a:p>
            <a:r>
              <a:rPr lang="en-US" sz="800" b="0" i="1" dirty="0" smtClean="0">
                <a:solidFill>
                  <a:srgbClr val="777777"/>
                </a:solidFill>
                <a:latin typeface="Times New Roman" pitchFamily="18" charset="0"/>
                <a:cs typeface="Times New Roman" pitchFamily="18" charset="0"/>
              </a:rPr>
              <a:t>© 2012 </a:t>
            </a:r>
            <a:r>
              <a:rPr lang="en-US" sz="800" b="0" i="1" dirty="0" err="1" smtClean="0">
                <a:solidFill>
                  <a:srgbClr val="777777"/>
                </a:solidFill>
                <a:latin typeface="Times New Roman" pitchFamily="18" charset="0"/>
                <a:cs typeface="Times New Roman" pitchFamily="18" charset="0"/>
              </a:rPr>
              <a:t>Cengage</a:t>
            </a:r>
            <a:r>
              <a:rPr lang="en-US" sz="800" b="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wipe(left)">
                                      <p:cBhvr>
                                        <p:cTn id="7" dur="500"/>
                                        <p:tgtEl>
                                          <p:spTgt spid="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6">
                                            <p:txEl>
                                              <p:pRg st="1" end="1"/>
                                            </p:txEl>
                                          </p:spTgt>
                                        </p:tgtEl>
                                        <p:attrNameLst>
                                          <p:attrName>style.visibility</p:attrName>
                                        </p:attrNameLst>
                                      </p:cBhvr>
                                      <p:to>
                                        <p:strVal val="visible"/>
                                      </p:to>
                                    </p:set>
                                    <p:animEffect transition="in" filter="wipe(left)">
                                      <p:cBhvr>
                                        <p:cTn id="12" dur="500"/>
                                        <p:tgtEl>
                                          <p:spTgt spid="36">
                                            <p:txEl>
                                              <p:pRg st="1" end="1"/>
                                            </p:txEl>
                                          </p:spTgt>
                                        </p:tgtEl>
                                      </p:cBhvr>
                                    </p:animEffect>
                                  </p:childTnLst>
                                  <p:subTnLst>
                                    <p:animClr clrSpc="rgb" dir="cw">
                                      <p:cBhvr override="childStyle">
                                        <p:cTn dur="1" fill="hold" display="0" masterRel="nextClick" afterEffect="1"/>
                                        <p:tgtEl>
                                          <p:spTgt spid="36">
                                            <p:txEl>
                                              <p:pRg st="1" end="1"/>
                                            </p:txEl>
                                          </p:spTgt>
                                        </p:tgtEl>
                                        <p:attrNameLst>
                                          <p:attrName>ppt_c</p:attrName>
                                        </p:attrNameLst>
                                      </p:cBhvr>
                                      <p:to>
                                        <a:srgbClr val="969696"/>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6">
                                            <p:txEl>
                                              <p:pRg st="2" end="2"/>
                                            </p:txEl>
                                          </p:spTgt>
                                        </p:tgtEl>
                                        <p:attrNameLst>
                                          <p:attrName>style.visibility</p:attrName>
                                        </p:attrNameLst>
                                      </p:cBhvr>
                                      <p:to>
                                        <p:strVal val="visible"/>
                                      </p:to>
                                    </p:set>
                                    <p:animEffect transition="in" filter="wipe(left)">
                                      <p:cBhvr>
                                        <p:cTn id="17" dur="500"/>
                                        <p:tgtEl>
                                          <p:spTgt spid="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6">
                                            <p:txEl>
                                              <p:pRg st="3" end="3"/>
                                            </p:txEl>
                                          </p:spTgt>
                                        </p:tgtEl>
                                        <p:attrNameLst>
                                          <p:attrName>style.visibility</p:attrName>
                                        </p:attrNameLst>
                                      </p:cBhvr>
                                      <p:to>
                                        <p:strVal val="visible"/>
                                      </p:to>
                                    </p:set>
                                    <p:animEffect transition="in" filter="wipe(left)">
                                      <p:cBhvr>
                                        <p:cTn id="22" dur="500"/>
                                        <p:tgtEl>
                                          <p:spTgt spid="3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uiExpand="1" build="p" bldLvl="5"/>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p:txBody>
          <a:bodyPr/>
          <a:lstStyle/>
          <a:p>
            <a:pPr eaLnBrk="1" hangingPunct="1"/>
            <a:r>
              <a:rPr lang="en-US" smtClean="0"/>
              <a:t>Real versus Nominal GDP</a:t>
            </a:r>
          </a:p>
        </p:txBody>
      </p:sp>
      <p:sp>
        <p:nvSpPr>
          <p:cNvPr id="29701" name="Rectangle 3"/>
          <p:cNvSpPr>
            <a:spLocks noGrp="1" noChangeArrowheads="1"/>
          </p:cNvSpPr>
          <p:nvPr>
            <p:ph idx="1"/>
          </p:nvPr>
        </p:nvSpPr>
        <p:spPr/>
        <p:txBody>
          <a:bodyPr>
            <a:normAutofit/>
          </a:bodyPr>
          <a:lstStyle/>
          <a:p>
            <a:pPr eaLnBrk="1" hangingPunct="1">
              <a:spcBef>
                <a:spcPct val="50000"/>
              </a:spcBef>
            </a:pPr>
            <a:r>
              <a:rPr lang="en-US" dirty="0" smtClean="0"/>
              <a:t>Inflation can distort economic variables like GDP, so we have two versions of GDP:  </a:t>
            </a:r>
          </a:p>
          <a:p>
            <a:pPr eaLnBrk="1" hangingPunct="1">
              <a:spcBef>
                <a:spcPct val="50000"/>
              </a:spcBef>
            </a:pPr>
            <a:r>
              <a:rPr lang="en-US" b="1" dirty="0" smtClean="0">
                <a:solidFill>
                  <a:srgbClr val="CC0000"/>
                </a:solidFill>
              </a:rPr>
              <a:t>Nominal GDP</a:t>
            </a:r>
            <a:r>
              <a:rPr lang="en-US" dirty="0" smtClean="0">
                <a:solidFill>
                  <a:srgbClr val="CC0000"/>
                </a:solidFill>
              </a:rPr>
              <a:t> </a:t>
            </a:r>
          </a:p>
          <a:p>
            <a:pPr lvl="1"/>
            <a:r>
              <a:rPr lang="en-US" dirty="0" smtClean="0"/>
              <a:t>values output using current prices  </a:t>
            </a:r>
          </a:p>
          <a:p>
            <a:pPr lvl="1"/>
            <a:r>
              <a:rPr lang="en-US" u="sng" dirty="0" smtClean="0"/>
              <a:t>not</a:t>
            </a:r>
            <a:r>
              <a:rPr lang="en-US" dirty="0" smtClean="0"/>
              <a:t> corrected for inflation</a:t>
            </a:r>
          </a:p>
          <a:p>
            <a:pPr eaLnBrk="1" hangingPunct="1">
              <a:spcBef>
                <a:spcPct val="50000"/>
              </a:spcBef>
            </a:pPr>
            <a:r>
              <a:rPr lang="en-US" b="1" dirty="0" smtClean="0">
                <a:solidFill>
                  <a:srgbClr val="CC0000"/>
                </a:solidFill>
              </a:rPr>
              <a:t>Real GDP</a:t>
            </a:r>
            <a:r>
              <a:rPr lang="en-US" dirty="0" smtClean="0">
                <a:solidFill>
                  <a:srgbClr val="CC0000"/>
                </a:solidFill>
              </a:rPr>
              <a:t> </a:t>
            </a:r>
          </a:p>
          <a:p>
            <a:pPr lvl="1"/>
            <a:r>
              <a:rPr lang="en-US" dirty="0" smtClean="0"/>
              <a:t>values output using the prices of a </a:t>
            </a:r>
            <a:r>
              <a:rPr lang="en-US" b="1" i="1" dirty="0" smtClean="0">
                <a:solidFill>
                  <a:srgbClr val="800080"/>
                </a:solidFill>
              </a:rPr>
              <a:t>base year</a:t>
            </a:r>
          </a:p>
          <a:p>
            <a:pPr lvl="1"/>
            <a:r>
              <a:rPr lang="en-US" u="sng" dirty="0" smtClean="0"/>
              <a:t>is</a:t>
            </a:r>
            <a:r>
              <a:rPr lang="en-US" dirty="0" smtClean="0"/>
              <a:t> corrected for inflation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701">
                                            <p:txEl>
                                              <p:pRg st="0" end="0"/>
                                            </p:txEl>
                                          </p:spTgt>
                                        </p:tgtEl>
                                        <p:attrNameLst>
                                          <p:attrName>style.visibility</p:attrName>
                                        </p:attrNameLst>
                                      </p:cBhvr>
                                      <p:to>
                                        <p:strVal val="visible"/>
                                      </p:to>
                                    </p:set>
                                    <p:animEffect transition="in" filter="wipe(left)">
                                      <p:cBhvr>
                                        <p:cTn id="7" dur="500"/>
                                        <p:tgtEl>
                                          <p:spTgt spid="2970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701">
                                            <p:txEl>
                                              <p:pRg st="1" end="1"/>
                                            </p:txEl>
                                          </p:spTgt>
                                        </p:tgtEl>
                                        <p:attrNameLst>
                                          <p:attrName>style.visibility</p:attrName>
                                        </p:attrNameLst>
                                      </p:cBhvr>
                                      <p:to>
                                        <p:strVal val="visible"/>
                                      </p:to>
                                    </p:set>
                                    <p:animEffect transition="in" filter="wipe(left)">
                                      <p:cBhvr>
                                        <p:cTn id="12" dur="500"/>
                                        <p:tgtEl>
                                          <p:spTgt spid="2970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701">
                                            <p:txEl>
                                              <p:pRg st="2" end="2"/>
                                            </p:txEl>
                                          </p:spTgt>
                                        </p:tgtEl>
                                        <p:attrNameLst>
                                          <p:attrName>style.visibility</p:attrName>
                                        </p:attrNameLst>
                                      </p:cBhvr>
                                      <p:to>
                                        <p:strVal val="visible"/>
                                      </p:to>
                                    </p:set>
                                    <p:animEffect transition="in" filter="wipe(left)">
                                      <p:cBhvr>
                                        <p:cTn id="17" dur="500"/>
                                        <p:tgtEl>
                                          <p:spTgt spid="2970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9701">
                                            <p:txEl>
                                              <p:pRg st="3" end="3"/>
                                            </p:txEl>
                                          </p:spTgt>
                                        </p:tgtEl>
                                        <p:attrNameLst>
                                          <p:attrName>style.visibility</p:attrName>
                                        </p:attrNameLst>
                                      </p:cBhvr>
                                      <p:to>
                                        <p:strVal val="visible"/>
                                      </p:to>
                                    </p:set>
                                    <p:animEffect transition="in" filter="wipe(left)">
                                      <p:cBhvr>
                                        <p:cTn id="22" dur="500"/>
                                        <p:tgtEl>
                                          <p:spTgt spid="2970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9701">
                                            <p:txEl>
                                              <p:pRg st="4" end="4"/>
                                            </p:txEl>
                                          </p:spTgt>
                                        </p:tgtEl>
                                        <p:attrNameLst>
                                          <p:attrName>style.visibility</p:attrName>
                                        </p:attrNameLst>
                                      </p:cBhvr>
                                      <p:to>
                                        <p:strVal val="visible"/>
                                      </p:to>
                                    </p:set>
                                    <p:animEffect transition="in" filter="wipe(left)">
                                      <p:cBhvr>
                                        <p:cTn id="27" dur="500"/>
                                        <p:tgtEl>
                                          <p:spTgt spid="2970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9701">
                                            <p:txEl>
                                              <p:pRg st="5" end="5"/>
                                            </p:txEl>
                                          </p:spTgt>
                                        </p:tgtEl>
                                        <p:attrNameLst>
                                          <p:attrName>style.visibility</p:attrName>
                                        </p:attrNameLst>
                                      </p:cBhvr>
                                      <p:to>
                                        <p:strVal val="visible"/>
                                      </p:to>
                                    </p:set>
                                    <p:animEffect transition="in" filter="wipe(left)">
                                      <p:cBhvr>
                                        <p:cTn id="32" dur="500"/>
                                        <p:tgtEl>
                                          <p:spTgt spid="2970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9701">
                                            <p:txEl>
                                              <p:pRg st="6" end="6"/>
                                            </p:txEl>
                                          </p:spTgt>
                                        </p:tgtEl>
                                        <p:attrNameLst>
                                          <p:attrName>style.visibility</p:attrName>
                                        </p:attrNameLst>
                                      </p:cBhvr>
                                      <p:to>
                                        <p:strVal val="visible"/>
                                      </p:to>
                                    </p:set>
                                    <p:animEffect transition="in" filter="wipe(left)">
                                      <p:cBhvr>
                                        <p:cTn id="37" dur="500"/>
                                        <p:tgtEl>
                                          <p:spTgt spid="2970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build="p" bldLvl="4"/>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4" name="Rectangle 2"/>
          <p:cNvSpPr>
            <a:spLocks noGrp="1" noChangeArrowheads="1"/>
          </p:cNvSpPr>
          <p:nvPr>
            <p:ph type="title" idx="4294967295"/>
          </p:nvPr>
        </p:nvSpPr>
        <p:spPr>
          <a:xfrm>
            <a:off x="400050" y="246063"/>
            <a:ext cx="6748463" cy="568325"/>
          </a:xfrm>
        </p:spPr>
        <p:txBody>
          <a:bodyPr>
            <a:normAutofit fontScale="90000"/>
          </a:bodyPr>
          <a:lstStyle/>
          <a:p>
            <a:pPr algn="l" eaLnBrk="1" hangingPunct="1"/>
            <a:r>
              <a:rPr lang="en-US" sz="3400" smtClean="0"/>
              <a:t>EXAMPLE:</a:t>
            </a:r>
          </a:p>
        </p:txBody>
      </p:sp>
      <p:sp>
        <p:nvSpPr>
          <p:cNvPr id="111619" name="Rectangle 3"/>
          <p:cNvSpPr>
            <a:spLocks noGrp="1" noChangeArrowheads="1"/>
          </p:cNvSpPr>
          <p:nvPr>
            <p:ph type="body" idx="4294967295"/>
          </p:nvPr>
        </p:nvSpPr>
        <p:spPr>
          <a:xfrm>
            <a:off x="400050" y="3722688"/>
            <a:ext cx="7024688" cy="2563812"/>
          </a:xfrm>
        </p:spPr>
        <p:txBody>
          <a:bodyPr/>
          <a:lstStyle/>
          <a:p>
            <a:pPr marL="0" indent="0" eaLnBrk="1" hangingPunct="1">
              <a:spcBef>
                <a:spcPct val="60000"/>
              </a:spcBef>
              <a:buFont typeface="Wingdings" pitchFamily="2" charset="2"/>
              <a:buNone/>
              <a:tabLst>
                <a:tab pos="1146175" algn="l"/>
                <a:tab pos="5195888" algn="l"/>
              </a:tabLst>
            </a:pPr>
            <a:r>
              <a:rPr lang="en-US" sz="2600" dirty="0" smtClean="0"/>
              <a:t>Compute nominal GDP in each year:</a:t>
            </a:r>
          </a:p>
          <a:p>
            <a:pPr marL="0" indent="0" eaLnBrk="1" hangingPunct="1">
              <a:spcBef>
                <a:spcPct val="60000"/>
              </a:spcBef>
              <a:buFont typeface="Wingdings" pitchFamily="2" charset="2"/>
              <a:buNone/>
              <a:tabLst>
                <a:tab pos="1146175" algn="l"/>
                <a:tab pos="5195888" algn="l"/>
              </a:tabLst>
            </a:pPr>
            <a:r>
              <a:rPr lang="en-US" sz="2600" dirty="0" smtClean="0"/>
              <a:t>2011:	$10 x 400  +    $2 x 1000  	=   $6,000</a:t>
            </a:r>
          </a:p>
          <a:p>
            <a:pPr marL="0" indent="0" eaLnBrk="1" hangingPunct="1">
              <a:spcBef>
                <a:spcPct val="60000"/>
              </a:spcBef>
              <a:buFont typeface="Wingdings" pitchFamily="2" charset="2"/>
              <a:buNone/>
              <a:tabLst>
                <a:tab pos="1146175" algn="l"/>
                <a:tab pos="5195888" algn="l"/>
              </a:tabLst>
            </a:pPr>
            <a:r>
              <a:rPr lang="en-US" sz="2600" dirty="0" smtClean="0"/>
              <a:t>2012:	$11 x 500  + $2.50 x 1100 	=   $8,250</a:t>
            </a:r>
          </a:p>
          <a:p>
            <a:pPr marL="0" indent="0" eaLnBrk="1" hangingPunct="1">
              <a:spcBef>
                <a:spcPct val="60000"/>
              </a:spcBef>
              <a:buFont typeface="Wingdings" pitchFamily="2" charset="2"/>
              <a:buNone/>
              <a:tabLst>
                <a:tab pos="1146175" algn="l"/>
                <a:tab pos="5195888" algn="l"/>
              </a:tabLst>
            </a:pPr>
            <a:r>
              <a:rPr lang="en-US" sz="2600" dirty="0" smtClean="0"/>
              <a:t>2013:	$12 x 600  +    $3 x 1200 	=  $10,800</a:t>
            </a:r>
          </a:p>
        </p:txBody>
      </p:sp>
      <p:graphicFrame>
        <p:nvGraphicFramePr>
          <p:cNvPr id="100399" name="Group 47"/>
          <p:cNvGraphicFramePr>
            <a:graphicFrameLocks noGrp="1"/>
          </p:cNvGraphicFramePr>
          <p:nvPr/>
        </p:nvGraphicFramePr>
        <p:xfrm>
          <a:off x="752475" y="996950"/>
          <a:ext cx="7691438" cy="2417001"/>
        </p:xfrm>
        <a:graphic>
          <a:graphicData uri="http://schemas.openxmlformats.org/drawingml/2006/table">
            <a:tbl>
              <a:tblPr/>
              <a:tblGrid>
                <a:gridCol w="1538288"/>
                <a:gridCol w="1538287"/>
                <a:gridCol w="1538288"/>
                <a:gridCol w="1538287"/>
                <a:gridCol w="1538288"/>
              </a:tblGrid>
              <a:tr h="454025">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400" b="0" i="0" u="none" strike="noStrike" cap="none" normalizeH="0" baseline="0" dirty="0" smtClean="0">
                        <a:ln>
                          <a:noFill/>
                        </a:ln>
                        <a:solidFill>
                          <a:schemeClr val="tx1"/>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gridSpan="2">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Pizza</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hMerge="1">
                  <a:txBody>
                    <a:bodyPr/>
                    <a:lstStyle/>
                    <a:p>
                      <a:endParaRPr lang="en-US"/>
                    </a:p>
                  </a:txBody>
                  <a:tcPr/>
                </a:tc>
                <a:tc gridSpan="2">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Latte</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hMerge="1">
                  <a:txBody>
                    <a:bodyPr/>
                    <a:lstStyle/>
                    <a:p>
                      <a:endParaRPr lang="en-US"/>
                    </a:p>
                  </a:txBody>
                  <a:tcPr/>
                </a:tc>
              </a:tr>
              <a:tr h="485775">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1" u="none" strike="noStrike" cap="none" normalizeH="0" baseline="0" smtClean="0">
                          <a:ln>
                            <a:noFill/>
                          </a:ln>
                          <a:solidFill>
                            <a:schemeClr val="tx1"/>
                          </a:solidFill>
                          <a:effectLst/>
                          <a:latin typeface="Arial" charset="0"/>
                        </a:rPr>
                        <a:t>year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1" i="1" u="none" strike="noStrike" cap="none" normalizeH="0" baseline="0" smtClean="0">
                          <a:ln>
                            <a:noFill/>
                          </a:ln>
                          <a:solidFill>
                            <a:schemeClr val="tx1"/>
                          </a:solidFill>
                          <a:effectLst/>
                          <a:latin typeface="Arial" charset="0"/>
                        </a:rPr>
                        <a:t>P</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1" i="1" u="none" strike="noStrike" cap="none" normalizeH="0" baseline="0" smtClean="0">
                          <a:ln>
                            <a:noFill/>
                          </a:ln>
                          <a:solidFill>
                            <a:schemeClr val="tx1"/>
                          </a:solidFill>
                          <a:effectLst/>
                          <a:latin typeface="Arial" charset="0"/>
                        </a:rPr>
                        <a:t>Q</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1" i="1" u="none" strike="noStrike" cap="none" normalizeH="0" baseline="0" smtClean="0">
                          <a:ln>
                            <a:noFill/>
                          </a:ln>
                          <a:solidFill>
                            <a:schemeClr val="tx1"/>
                          </a:solidFill>
                          <a:effectLst/>
                          <a:latin typeface="Arial" charset="0"/>
                        </a:rPr>
                        <a:t>P</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1" i="1" u="none" strike="noStrike" cap="none" normalizeH="0" baseline="0" smtClean="0">
                          <a:ln>
                            <a:noFill/>
                          </a:ln>
                          <a:solidFill>
                            <a:schemeClr val="tx1"/>
                          </a:solidFill>
                          <a:effectLst/>
                          <a:latin typeface="Arial" charset="0"/>
                        </a:rPr>
                        <a:t>Q</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85775">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2011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400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$2.00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1000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85775">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2012</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500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$2.50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1100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84188">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2013</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600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$3.00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1200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r>
            </a:tbl>
          </a:graphicData>
        </a:graphic>
      </p:graphicFrame>
      <p:grpSp>
        <p:nvGrpSpPr>
          <p:cNvPr id="2" name="Group 40"/>
          <p:cNvGrpSpPr>
            <a:grpSpLocks/>
          </p:cNvGrpSpPr>
          <p:nvPr/>
        </p:nvGrpSpPr>
        <p:grpSpPr bwMode="auto">
          <a:xfrm>
            <a:off x="7261225" y="4600575"/>
            <a:ext cx="1355725" cy="685800"/>
            <a:chOff x="4574" y="2877"/>
            <a:chExt cx="854" cy="426"/>
          </a:xfrm>
        </p:grpSpPr>
        <p:sp>
          <p:nvSpPr>
            <p:cNvPr id="30767" name="Text Box 41"/>
            <p:cNvSpPr txBox="1">
              <a:spLocks noChangeArrowheads="1"/>
            </p:cNvSpPr>
            <p:nvPr/>
          </p:nvSpPr>
          <p:spPr bwMode="auto">
            <a:xfrm>
              <a:off x="4756" y="2918"/>
              <a:ext cx="672" cy="304"/>
            </a:xfrm>
            <a:prstGeom prst="rect">
              <a:avLst/>
            </a:prstGeom>
            <a:solidFill>
              <a:srgbClr val="CCFFCC"/>
            </a:solidFill>
            <a:ln w="9525">
              <a:noFill/>
              <a:miter lim="800000"/>
              <a:headEnd/>
              <a:tailEnd/>
            </a:ln>
          </p:spPr>
          <p:txBody>
            <a:bodyPr lIns="45720" rIns="45720">
              <a:spAutoFit/>
            </a:bodyPr>
            <a:lstStyle/>
            <a:p>
              <a:pPr>
                <a:spcBef>
                  <a:spcPct val="50000"/>
                </a:spcBef>
              </a:pPr>
              <a:r>
                <a:rPr lang="en-US" sz="2600">
                  <a:cs typeface="Arial" charset="0"/>
                </a:rPr>
                <a:t>37.5%</a:t>
              </a:r>
            </a:p>
          </p:txBody>
        </p:sp>
        <p:sp>
          <p:nvSpPr>
            <p:cNvPr id="30768" name="AutoShape 42"/>
            <p:cNvSpPr>
              <a:spLocks/>
            </p:cNvSpPr>
            <p:nvPr/>
          </p:nvSpPr>
          <p:spPr bwMode="auto">
            <a:xfrm>
              <a:off x="4574" y="2877"/>
              <a:ext cx="156" cy="426"/>
            </a:xfrm>
            <a:prstGeom prst="rightBrace">
              <a:avLst>
                <a:gd name="adj1" fmla="val 22756"/>
                <a:gd name="adj2" fmla="val 50000"/>
              </a:avLst>
            </a:prstGeom>
            <a:noFill/>
            <a:ln w="19050">
              <a:solidFill>
                <a:srgbClr val="3333CC"/>
              </a:solidFill>
              <a:round/>
              <a:headEnd/>
              <a:tailEnd/>
            </a:ln>
          </p:spPr>
          <p:txBody>
            <a:bodyPr wrap="none" anchor="ctr"/>
            <a:lstStyle/>
            <a:p>
              <a:endParaRPr lang="en-US">
                <a:cs typeface="Arial" charset="0"/>
              </a:endParaRPr>
            </a:p>
          </p:txBody>
        </p:sp>
      </p:grpSp>
      <p:sp>
        <p:nvSpPr>
          <p:cNvPr id="111659" name="Text Box 43"/>
          <p:cNvSpPr txBox="1">
            <a:spLocks noChangeArrowheads="1"/>
          </p:cNvSpPr>
          <p:nvPr/>
        </p:nvSpPr>
        <p:spPr bwMode="auto">
          <a:xfrm>
            <a:off x="7239000" y="3906838"/>
            <a:ext cx="1562100" cy="484187"/>
          </a:xfrm>
          <a:prstGeom prst="rect">
            <a:avLst/>
          </a:prstGeom>
          <a:noFill/>
          <a:ln w="9525">
            <a:noFill/>
            <a:miter lim="800000"/>
            <a:headEnd/>
            <a:tailEnd/>
          </a:ln>
        </p:spPr>
        <p:txBody>
          <a:bodyPr/>
          <a:lstStyle/>
          <a:p>
            <a:r>
              <a:rPr lang="en-US" sz="2600" i="1" u="sng">
                <a:cs typeface="Arial" charset="0"/>
              </a:rPr>
              <a:t>Increase</a:t>
            </a:r>
            <a:r>
              <a:rPr lang="en-US" sz="2600" b="1" i="1" u="sng">
                <a:cs typeface="Arial" charset="0"/>
              </a:rPr>
              <a:t>:</a:t>
            </a:r>
          </a:p>
        </p:txBody>
      </p:sp>
      <p:grpSp>
        <p:nvGrpSpPr>
          <p:cNvPr id="3" name="Group 44"/>
          <p:cNvGrpSpPr>
            <a:grpSpLocks/>
          </p:cNvGrpSpPr>
          <p:nvPr/>
        </p:nvGrpSpPr>
        <p:grpSpPr bwMode="auto">
          <a:xfrm>
            <a:off x="7269163" y="5280025"/>
            <a:ext cx="1336675" cy="704850"/>
            <a:chOff x="4579" y="3302"/>
            <a:chExt cx="842" cy="432"/>
          </a:xfrm>
        </p:grpSpPr>
        <p:sp>
          <p:nvSpPr>
            <p:cNvPr id="30765" name="Text Box 45"/>
            <p:cNvSpPr txBox="1">
              <a:spLocks noChangeArrowheads="1"/>
            </p:cNvSpPr>
            <p:nvPr/>
          </p:nvSpPr>
          <p:spPr bwMode="auto">
            <a:xfrm>
              <a:off x="4766" y="3367"/>
              <a:ext cx="655" cy="300"/>
            </a:xfrm>
            <a:prstGeom prst="rect">
              <a:avLst/>
            </a:prstGeom>
            <a:solidFill>
              <a:srgbClr val="CCFFCC"/>
            </a:solidFill>
            <a:ln w="9525">
              <a:noFill/>
              <a:miter lim="800000"/>
              <a:headEnd/>
              <a:tailEnd/>
            </a:ln>
          </p:spPr>
          <p:txBody>
            <a:bodyPr lIns="45720" rIns="45720">
              <a:spAutoFit/>
            </a:bodyPr>
            <a:lstStyle/>
            <a:p>
              <a:pPr>
                <a:spcBef>
                  <a:spcPct val="50000"/>
                </a:spcBef>
              </a:pPr>
              <a:r>
                <a:rPr lang="en-US" sz="2600">
                  <a:cs typeface="Arial" charset="0"/>
                </a:rPr>
                <a:t>30.9%</a:t>
              </a:r>
            </a:p>
          </p:txBody>
        </p:sp>
        <p:sp>
          <p:nvSpPr>
            <p:cNvPr id="30766" name="AutoShape 46"/>
            <p:cNvSpPr>
              <a:spLocks/>
            </p:cNvSpPr>
            <p:nvPr/>
          </p:nvSpPr>
          <p:spPr bwMode="auto">
            <a:xfrm>
              <a:off x="4579" y="3302"/>
              <a:ext cx="156" cy="432"/>
            </a:xfrm>
            <a:prstGeom prst="rightBrace">
              <a:avLst>
                <a:gd name="adj1" fmla="val 23077"/>
                <a:gd name="adj2" fmla="val 50000"/>
              </a:avLst>
            </a:prstGeom>
            <a:noFill/>
            <a:ln w="19050">
              <a:solidFill>
                <a:srgbClr val="3333CC"/>
              </a:solidFill>
              <a:round/>
              <a:headEnd/>
              <a:tailEnd/>
            </a:ln>
          </p:spPr>
          <p:txBody>
            <a:bodyPr wrap="none" anchor="ctr"/>
            <a:lstStyle/>
            <a:p>
              <a:endParaRPr lang="en-US">
                <a:cs typeface="Arial" charset="0"/>
              </a:endParaRP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399"/>
                                        </p:tgtEl>
                                        <p:attrNameLst>
                                          <p:attrName>style.visibility</p:attrName>
                                        </p:attrNameLst>
                                      </p:cBhvr>
                                      <p:to>
                                        <p:strVal val="visible"/>
                                      </p:to>
                                    </p:set>
                                    <p:animEffect transition="in" filter="fade">
                                      <p:cBhvr>
                                        <p:cTn id="7" dur="500"/>
                                        <p:tgtEl>
                                          <p:spTgt spid="1003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1619">
                                            <p:txEl>
                                              <p:pRg st="0" end="0"/>
                                            </p:txEl>
                                          </p:spTgt>
                                        </p:tgtEl>
                                        <p:attrNameLst>
                                          <p:attrName>style.visibility</p:attrName>
                                        </p:attrNameLst>
                                      </p:cBhvr>
                                      <p:to>
                                        <p:strVal val="visible"/>
                                      </p:to>
                                    </p:set>
                                    <p:animEffect transition="in" filter="wipe(left)">
                                      <p:cBhvr>
                                        <p:cTn id="12" dur="500"/>
                                        <p:tgtEl>
                                          <p:spTgt spid="1116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1619">
                                            <p:txEl>
                                              <p:pRg st="1" end="1"/>
                                            </p:txEl>
                                          </p:spTgt>
                                        </p:tgtEl>
                                        <p:attrNameLst>
                                          <p:attrName>style.visibility</p:attrName>
                                        </p:attrNameLst>
                                      </p:cBhvr>
                                      <p:to>
                                        <p:strVal val="visible"/>
                                      </p:to>
                                    </p:set>
                                    <p:animEffect transition="in" filter="wipe(left)">
                                      <p:cBhvr>
                                        <p:cTn id="17" dur="500"/>
                                        <p:tgtEl>
                                          <p:spTgt spid="11161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1619">
                                            <p:txEl>
                                              <p:pRg st="2" end="2"/>
                                            </p:txEl>
                                          </p:spTgt>
                                        </p:tgtEl>
                                        <p:attrNameLst>
                                          <p:attrName>style.visibility</p:attrName>
                                        </p:attrNameLst>
                                      </p:cBhvr>
                                      <p:to>
                                        <p:strVal val="visible"/>
                                      </p:to>
                                    </p:set>
                                    <p:animEffect transition="in" filter="wipe(left)">
                                      <p:cBhvr>
                                        <p:cTn id="22" dur="500"/>
                                        <p:tgtEl>
                                          <p:spTgt spid="11161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1619">
                                            <p:txEl>
                                              <p:pRg st="3" end="3"/>
                                            </p:txEl>
                                          </p:spTgt>
                                        </p:tgtEl>
                                        <p:attrNameLst>
                                          <p:attrName>style.visibility</p:attrName>
                                        </p:attrNameLst>
                                      </p:cBhvr>
                                      <p:to>
                                        <p:strVal val="visible"/>
                                      </p:to>
                                    </p:set>
                                    <p:animEffect transition="in" filter="wipe(left)">
                                      <p:cBhvr>
                                        <p:cTn id="27" dur="500"/>
                                        <p:tgtEl>
                                          <p:spTgt spid="11161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1659"/>
                                        </p:tgtEl>
                                        <p:attrNameLst>
                                          <p:attrName>style.visibility</p:attrName>
                                        </p:attrNameLst>
                                      </p:cBhvr>
                                      <p:to>
                                        <p:strVal val="visible"/>
                                      </p:to>
                                    </p:set>
                                    <p:animEffect transition="in" filter="fade">
                                      <p:cBhvr>
                                        <p:cTn id="32" dur="500"/>
                                        <p:tgtEl>
                                          <p:spTgt spid="111659"/>
                                        </p:tgtEl>
                                      </p:cBhvr>
                                    </p:animEffect>
                                  </p:childTnLst>
                                </p:cTn>
                              </p:par>
                              <p:par>
                                <p:cTn id="33" presetID="10" presetClass="entr" presetSubtype="0" fill="hold"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bldLvl="5"/>
      <p:bldP spid="111659" grpId="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8" name="Rectangle 2"/>
          <p:cNvSpPr>
            <a:spLocks noGrp="1" noChangeArrowheads="1"/>
          </p:cNvSpPr>
          <p:nvPr>
            <p:ph type="title" idx="4294967295"/>
          </p:nvPr>
        </p:nvSpPr>
        <p:spPr>
          <a:xfrm>
            <a:off x="400050" y="246063"/>
            <a:ext cx="6748463" cy="568325"/>
          </a:xfrm>
        </p:spPr>
        <p:txBody>
          <a:bodyPr>
            <a:normAutofit fontScale="90000"/>
          </a:bodyPr>
          <a:lstStyle/>
          <a:p>
            <a:pPr algn="l" eaLnBrk="1" hangingPunct="1"/>
            <a:r>
              <a:rPr lang="en-US" sz="3400" smtClean="0"/>
              <a:t>EXAMPLE:</a:t>
            </a:r>
          </a:p>
        </p:txBody>
      </p:sp>
      <p:sp>
        <p:nvSpPr>
          <p:cNvPr id="31749" name="Rectangle 3"/>
          <p:cNvSpPr>
            <a:spLocks noGrp="1" noChangeArrowheads="1"/>
          </p:cNvSpPr>
          <p:nvPr>
            <p:ph type="body" idx="4294967295"/>
          </p:nvPr>
        </p:nvSpPr>
        <p:spPr>
          <a:xfrm>
            <a:off x="371475" y="3525838"/>
            <a:ext cx="6592888" cy="1001712"/>
          </a:xfrm>
        </p:spPr>
        <p:txBody>
          <a:bodyPr/>
          <a:lstStyle/>
          <a:p>
            <a:pPr marL="0" indent="0" eaLnBrk="1" hangingPunct="1">
              <a:spcBef>
                <a:spcPct val="50000"/>
              </a:spcBef>
              <a:buFont typeface="Wingdings" pitchFamily="2" charset="2"/>
              <a:buNone/>
              <a:tabLst>
                <a:tab pos="1146175" algn="l"/>
                <a:tab pos="4859338" algn="l"/>
              </a:tabLst>
            </a:pPr>
            <a:r>
              <a:rPr lang="en-US" sz="2600" dirty="0" smtClean="0"/>
              <a:t>Compute real GDP in each year, </a:t>
            </a:r>
            <a:br>
              <a:rPr lang="en-US" sz="2600" dirty="0" smtClean="0"/>
            </a:br>
            <a:r>
              <a:rPr lang="en-US" sz="2600" dirty="0" smtClean="0"/>
              <a:t>using 2011 as the base year:</a:t>
            </a:r>
          </a:p>
        </p:txBody>
      </p:sp>
      <p:graphicFrame>
        <p:nvGraphicFramePr>
          <p:cNvPr id="102453" name="Group 53"/>
          <p:cNvGraphicFramePr>
            <a:graphicFrameLocks noGrp="1"/>
          </p:cNvGraphicFramePr>
          <p:nvPr/>
        </p:nvGraphicFramePr>
        <p:xfrm>
          <a:off x="752475" y="996950"/>
          <a:ext cx="7691438" cy="2417001"/>
        </p:xfrm>
        <a:graphic>
          <a:graphicData uri="http://schemas.openxmlformats.org/drawingml/2006/table">
            <a:tbl>
              <a:tblPr/>
              <a:tblGrid>
                <a:gridCol w="1538288"/>
                <a:gridCol w="1538287"/>
                <a:gridCol w="1538288"/>
                <a:gridCol w="1538287"/>
                <a:gridCol w="1538288"/>
              </a:tblGrid>
              <a:tr h="454025">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400" b="0" i="0" u="none" strike="noStrike" cap="none" normalizeH="0" baseline="0" dirty="0" smtClean="0">
                        <a:ln>
                          <a:noFill/>
                        </a:ln>
                        <a:solidFill>
                          <a:schemeClr val="tx1"/>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gridSpan="2">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Pizza</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hMerge="1">
                  <a:txBody>
                    <a:bodyPr/>
                    <a:lstStyle/>
                    <a:p>
                      <a:endParaRPr lang="en-US"/>
                    </a:p>
                  </a:txBody>
                  <a:tcPr/>
                </a:tc>
                <a:tc gridSpan="2">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Latte</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hMerge="1">
                  <a:txBody>
                    <a:bodyPr/>
                    <a:lstStyle/>
                    <a:p>
                      <a:endParaRPr lang="en-US"/>
                    </a:p>
                  </a:txBody>
                  <a:tcPr/>
                </a:tc>
              </a:tr>
              <a:tr h="485775">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1" u="none" strike="noStrike" cap="none" normalizeH="0" baseline="0" dirty="0" smtClean="0">
                          <a:ln>
                            <a:noFill/>
                          </a:ln>
                          <a:solidFill>
                            <a:schemeClr val="tx1"/>
                          </a:solidFill>
                          <a:effectLst/>
                          <a:latin typeface="Arial" charset="0"/>
                        </a:rPr>
                        <a:t>year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1" i="1" u="none" strike="noStrike" cap="none" normalizeH="0" baseline="0" smtClean="0">
                          <a:ln>
                            <a:noFill/>
                          </a:ln>
                          <a:solidFill>
                            <a:schemeClr val="tx1"/>
                          </a:solidFill>
                          <a:effectLst/>
                          <a:latin typeface="Arial" charset="0"/>
                        </a:rPr>
                        <a:t>P</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1" i="1" u="none" strike="noStrike" cap="none" normalizeH="0" baseline="0" smtClean="0">
                          <a:ln>
                            <a:noFill/>
                          </a:ln>
                          <a:solidFill>
                            <a:schemeClr val="tx1"/>
                          </a:solidFill>
                          <a:effectLst/>
                          <a:latin typeface="Arial" charset="0"/>
                        </a:rPr>
                        <a:t>Q</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1" i="1" u="none" strike="noStrike" cap="none" normalizeH="0" baseline="0" smtClean="0">
                          <a:ln>
                            <a:noFill/>
                          </a:ln>
                          <a:solidFill>
                            <a:schemeClr val="tx1"/>
                          </a:solidFill>
                          <a:effectLst/>
                          <a:latin typeface="Arial" charset="0"/>
                        </a:rPr>
                        <a:t>P</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1" i="1" u="none" strike="noStrike" cap="none" normalizeH="0" baseline="0" smtClean="0">
                          <a:ln>
                            <a:noFill/>
                          </a:ln>
                          <a:solidFill>
                            <a:schemeClr val="tx1"/>
                          </a:solidFill>
                          <a:effectLst/>
                          <a:latin typeface="Arial" charset="0"/>
                        </a:rPr>
                        <a:t>Q</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85775">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2011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400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$2.00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1000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85775">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2012</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500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$2.50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1100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84188">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2013</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600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$3.00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1200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r>
            </a:tbl>
          </a:graphicData>
        </a:graphic>
      </p:graphicFrame>
      <p:grpSp>
        <p:nvGrpSpPr>
          <p:cNvPr id="2" name="Group 40"/>
          <p:cNvGrpSpPr>
            <a:grpSpLocks/>
          </p:cNvGrpSpPr>
          <p:nvPr/>
        </p:nvGrpSpPr>
        <p:grpSpPr bwMode="auto">
          <a:xfrm>
            <a:off x="6843713" y="4767263"/>
            <a:ext cx="1373187" cy="657225"/>
            <a:chOff x="4311" y="3003"/>
            <a:chExt cx="865" cy="414"/>
          </a:xfrm>
        </p:grpSpPr>
        <p:sp>
          <p:nvSpPr>
            <p:cNvPr id="31797" name="Text Box 41"/>
            <p:cNvSpPr txBox="1">
              <a:spLocks noChangeArrowheads="1"/>
            </p:cNvSpPr>
            <p:nvPr/>
          </p:nvSpPr>
          <p:spPr bwMode="auto">
            <a:xfrm>
              <a:off x="4504" y="3035"/>
              <a:ext cx="672" cy="308"/>
            </a:xfrm>
            <a:prstGeom prst="rect">
              <a:avLst/>
            </a:prstGeom>
            <a:solidFill>
              <a:srgbClr val="FFCCCC"/>
            </a:solidFill>
            <a:ln w="9525">
              <a:noFill/>
              <a:miter lim="800000"/>
              <a:headEnd/>
              <a:tailEnd/>
            </a:ln>
          </p:spPr>
          <p:txBody>
            <a:bodyPr lIns="45720" rIns="45720">
              <a:spAutoFit/>
            </a:bodyPr>
            <a:lstStyle/>
            <a:p>
              <a:pPr>
                <a:spcBef>
                  <a:spcPct val="50000"/>
                </a:spcBef>
              </a:pPr>
              <a:r>
                <a:rPr lang="en-US" sz="2600">
                  <a:cs typeface="Arial" charset="0"/>
                </a:rPr>
                <a:t>20.0%</a:t>
              </a:r>
            </a:p>
          </p:txBody>
        </p:sp>
        <p:sp>
          <p:nvSpPr>
            <p:cNvPr id="31798" name="AutoShape 42"/>
            <p:cNvSpPr>
              <a:spLocks/>
            </p:cNvSpPr>
            <p:nvPr/>
          </p:nvSpPr>
          <p:spPr bwMode="auto">
            <a:xfrm>
              <a:off x="4311" y="3003"/>
              <a:ext cx="156" cy="414"/>
            </a:xfrm>
            <a:prstGeom prst="rightBrace">
              <a:avLst>
                <a:gd name="adj1" fmla="val 22115"/>
                <a:gd name="adj2" fmla="val 50000"/>
              </a:avLst>
            </a:prstGeom>
            <a:noFill/>
            <a:ln w="19050">
              <a:solidFill>
                <a:srgbClr val="800000"/>
              </a:solidFill>
              <a:round/>
              <a:headEnd/>
              <a:tailEnd/>
            </a:ln>
          </p:spPr>
          <p:txBody>
            <a:bodyPr wrap="none" anchor="ctr"/>
            <a:lstStyle/>
            <a:p>
              <a:endParaRPr lang="en-US">
                <a:cs typeface="Arial" charset="0"/>
              </a:endParaRPr>
            </a:p>
          </p:txBody>
        </p:sp>
      </p:grpSp>
      <p:sp>
        <p:nvSpPr>
          <p:cNvPr id="113707" name="Text Box 43"/>
          <p:cNvSpPr txBox="1">
            <a:spLocks noChangeArrowheads="1"/>
          </p:cNvSpPr>
          <p:nvPr/>
        </p:nvSpPr>
        <p:spPr bwMode="auto">
          <a:xfrm>
            <a:off x="6843713" y="4087813"/>
            <a:ext cx="1562100" cy="484187"/>
          </a:xfrm>
          <a:prstGeom prst="rect">
            <a:avLst/>
          </a:prstGeom>
          <a:noFill/>
          <a:ln w="9525">
            <a:noFill/>
            <a:miter lim="800000"/>
            <a:headEnd/>
            <a:tailEnd/>
          </a:ln>
        </p:spPr>
        <p:txBody>
          <a:bodyPr/>
          <a:lstStyle/>
          <a:p>
            <a:r>
              <a:rPr lang="en-US" sz="2600" i="1" u="sng">
                <a:cs typeface="Arial" charset="0"/>
              </a:rPr>
              <a:t>Increase</a:t>
            </a:r>
            <a:r>
              <a:rPr lang="en-US" sz="2600" b="1" i="1" u="sng">
                <a:cs typeface="Arial" charset="0"/>
              </a:rPr>
              <a:t>:</a:t>
            </a:r>
          </a:p>
        </p:txBody>
      </p:sp>
      <p:grpSp>
        <p:nvGrpSpPr>
          <p:cNvPr id="3" name="Group 44"/>
          <p:cNvGrpSpPr>
            <a:grpSpLocks/>
          </p:cNvGrpSpPr>
          <p:nvPr/>
        </p:nvGrpSpPr>
        <p:grpSpPr bwMode="auto">
          <a:xfrm>
            <a:off x="6859588" y="5427663"/>
            <a:ext cx="1350962" cy="657225"/>
            <a:chOff x="4321" y="3419"/>
            <a:chExt cx="851" cy="414"/>
          </a:xfrm>
        </p:grpSpPr>
        <p:sp>
          <p:nvSpPr>
            <p:cNvPr id="31795" name="Text Box 45"/>
            <p:cNvSpPr txBox="1">
              <a:spLocks noChangeArrowheads="1"/>
            </p:cNvSpPr>
            <p:nvPr/>
          </p:nvSpPr>
          <p:spPr bwMode="auto">
            <a:xfrm>
              <a:off x="4517" y="3484"/>
              <a:ext cx="655" cy="308"/>
            </a:xfrm>
            <a:prstGeom prst="rect">
              <a:avLst/>
            </a:prstGeom>
            <a:solidFill>
              <a:srgbClr val="FFCCCC"/>
            </a:solidFill>
            <a:ln w="9525">
              <a:noFill/>
              <a:miter lim="800000"/>
              <a:headEnd/>
              <a:tailEnd/>
            </a:ln>
          </p:spPr>
          <p:txBody>
            <a:bodyPr lIns="45720" rIns="45720">
              <a:spAutoFit/>
            </a:bodyPr>
            <a:lstStyle/>
            <a:p>
              <a:pPr>
                <a:spcBef>
                  <a:spcPct val="50000"/>
                </a:spcBef>
              </a:pPr>
              <a:r>
                <a:rPr lang="en-US" sz="2600">
                  <a:cs typeface="Arial" charset="0"/>
                </a:rPr>
                <a:t>16.7%</a:t>
              </a:r>
            </a:p>
          </p:txBody>
        </p:sp>
        <p:sp>
          <p:nvSpPr>
            <p:cNvPr id="31796" name="AutoShape 46"/>
            <p:cNvSpPr>
              <a:spLocks/>
            </p:cNvSpPr>
            <p:nvPr/>
          </p:nvSpPr>
          <p:spPr bwMode="auto">
            <a:xfrm>
              <a:off x="4321" y="3419"/>
              <a:ext cx="156" cy="414"/>
            </a:xfrm>
            <a:prstGeom prst="rightBrace">
              <a:avLst>
                <a:gd name="adj1" fmla="val 22115"/>
                <a:gd name="adj2" fmla="val 50000"/>
              </a:avLst>
            </a:prstGeom>
            <a:noFill/>
            <a:ln w="19050">
              <a:solidFill>
                <a:srgbClr val="800000"/>
              </a:solidFill>
              <a:round/>
              <a:headEnd/>
              <a:tailEnd/>
            </a:ln>
          </p:spPr>
          <p:txBody>
            <a:bodyPr wrap="none" anchor="ctr"/>
            <a:lstStyle/>
            <a:p>
              <a:endParaRPr lang="en-US">
                <a:cs typeface="Arial" charset="0"/>
              </a:endParaRPr>
            </a:p>
          </p:txBody>
        </p:sp>
      </p:grpSp>
      <p:grpSp>
        <p:nvGrpSpPr>
          <p:cNvPr id="4" name="Group 47"/>
          <p:cNvGrpSpPr>
            <a:grpSpLocks/>
          </p:cNvGrpSpPr>
          <p:nvPr/>
        </p:nvGrpSpPr>
        <p:grpSpPr bwMode="auto">
          <a:xfrm>
            <a:off x="625475" y="2016188"/>
            <a:ext cx="6030913" cy="368300"/>
            <a:chOff x="394" y="1285"/>
            <a:chExt cx="3799" cy="232"/>
          </a:xfrm>
        </p:grpSpPr>
        <p:sp>
          <p:nvSpPr>
            <p:cNvPr id="31792" name="Text Box 48"/>
            <p:cNvSpPr txBox="1">
              <a:spLocks noChangeArrowheads="1"/>
            </p:cNvSpPr>
            <p:nvPr/>
          </p:nvSpPr>
          <p:spPr bwMode="auto">
            <a:xfrm>
              <a:off x="1679" y="1285"/>
              <a:ext cx="497" cy="229"/>
            </a:xfrm>
            <a:prstGeom prst="rect">
              <a:avLst/>
            </a:prstGeom>
            <a:solidFill>
              <a:schemeClr val="bg1"/>
            </a:solidFill>
            <a:ln w="12700">
              <a:solidFill>
                <a:srgbClr val="FF0000"/>
              </a:solidFill>
              <a:miter lim="800000"/>
              <a:headEnd/>
              <a:tailEnd/>
            </a:ln>
          </p:spPr>
          <p:txBody>
            <a:bodyPr anchor="ctr" anchorCtr="1"/>
            <a:lstStyle/>
            <a:p>
              <a:pPr>
                <a:spcBef>
                  <a:spcPct val="50000"/>
                </a:spcBef>
              </a:pPr>
              <a:r>
                <a:rPr lang="en-US" sz="2400" dirty="0">
                  <a:cs typeface="Arial" charset="0"/>
                </a:rPr>
                <a:t>$10</a:t>
              </a:r>
            </a:p>
          </p:txBody>
        </p:sp>
        <p:sp>
          <p:nvSpPr>
            <p:cNvPr id="31793" name="Text Box 49"/>
            <p:cNvSpPr txBox="1">
              <a:spLocks noChangeArrowheads="1"/>
            </p:cNvSpPr>
            <p:nvPr/>
          </p:nvSpPr>
          <p:spPr bwMode="auto">
            <a:xfrm>
              <a:off x="3544" y="1288"/>
              <a:ext cx="649" cy="229"/>
            </a:xfrm>
            <a:prstGeom prst="rect">
              <a:avLst/>
            </a:prstGeom>
            <a:solidFill>
              <a:schemeClr val="bg1"/>
            </a:solidFill>
            <a:ln w="12700">
              <a:solidFill>
                <a:srgbClr val="FF0000"/>
              </a:solidFill>
              <a:miter lim="800000"/>
              <a:headEnd/>
              <a:tailEnd/>
            </a:ln>
          </p:spPr>
          <p:txBody>
            <a:bodyPr anchor="ctr" anchorCtr="1"/>
            <a:lstStyle/>
            <a:p>
              <a:pPr>
                <a:spcBef>
                  <a:spcPct val="50000"/>
                </a:spcBef>
              </a:pPr>
              <a:r>
                <a:rPr lang="en-US" sz="2400">
                  <a:cs typeface="Arial" charset="0"/>
                </a:rPr>
                <a:t>$2.00</a:t>
              </a:r>
            </a:p>
          </p:txBody>
        </p:sp>
        <p:sp>
          <p:nvSpPr>
            <p:cNvPr id="31794" name="Line 50"/>
            <p:cNvSpPr>
              <a:spLocks noChangeShapeType="1"/>
            </p:cNvSpPr>
            <p:nvPr/>
          </p:nvSpPr>
          <p:spPr bwMode="auto">
            <a:xfrm flipV="1">
              <a:off x="394" y="1399"/>
              <a:ext cx="273" cy="0"/>
            </a:xfrm>
            <a:prstGeom prst="line">
              <a:avLst/>
            </a:prstGeom>
            <a:noFill/>
            <a:ln w="44450">
              <a:solidFill>
                <a:srgbClr val="FF0000"/>
              </a:solidFill>
              <a:round/>
              <a:headEnd/>
              <a:tailEnd type="triangle" w="lg" len="med"/>
            </a:ln>
          </p:spPr>
          <p:txBody>
            <a:bodyPr/>
            <a:lstStyle/>
            <a:p>
              <a:endParaRPr lang="en-US"/>
            </a:p>
          </p:txBody>
        </p:sp>
      </p:grpSp>
      <p:sp>
        <p:nvSpPr>
          <p:cNvPr id="113715" name="Rectangle 51"/>
          <p:cNvSpPr>
            <a:spLocks noChangeArrowheads="1"/>
          </p:cNvSpPr>
          <p:nvPr/>
        </p:nvSpPr>
        <p:spPr bwMode="auto">
          <a:xfrm>
            <a:off x="1299055" y="3994299"/>
            <a:ext cx="3435350" cy="384175"/>
          </a:xfrm>
          <a:prstGeom prst="rect">
            <a:avLst/>
          </a:prstGeom>
          <a:noFill/>
          <a:ln w="9525">
            <a:solidFill>
              <a:srgbClr val="FF0000"/>
            </a:solidFill>
            <a:miter lim="800000"/>
            <a:headEnd/>
            <a:tailEnd/>
          </a:ln>
        </p:spPr>
        <p:txBody>
          <a:bodyPr wrap="none" anchor="ctr"/>
          <a:lstStyle/>
          <a:p>
            <a:endParaRPr lang="en-US">
              <a:cs typeface="Arial" charset="0"/>
            </a:endParaRPr>
          </a:p>
        </p:txBody>
      </p:sp>
      <p:sp>
        <p:nvSpPr>
          <p:cNvPr id="113716" name="Rectangle 52"/>
          <p:cNvSpPr>
            <a:spLocks noChangeArrowheads="1"/>
          </p:cNvSpPr>
          <p:nvPr/>
        </p:nvSpPr>
        <p:spPr bwMode="auto">
          <a:xfrm>
            <a:off x="419100" y="4564063"/>
            <a:ext cx="6588125" cy="1766887"/>
          </a:xfrm>
          <a:prstGeom prst="rect">
            <a:avLst/>
          </a:prstGeom>
          <a:noFill/>
          <a:ln w="9525">
            <a:noFill/>
            <a:miter lim="800000"/>
            <a:headEnd/>
            <a:tailEnd/>
          </a:ln>
        </p:spPr>
        <p:txBody>
          <a:bodyPr/>
          <a:lstStyle/>
          <a:p>
            <a:pPr>
              <a:lnSpc>
                <a:spcPct val="105000"/>
              </a:lnSpc>
              <a:spcBef>
                <a:spcPct val="50000"/>
              </a:spcBef>
              <a:buClr>
                <a:srgbClr val="00B85C"/>
              </a:buClr>
              <a:buSzPct val="120000"/>
              <a:buFont typeface="Wingdings" pitchFamily="2" charset="2"/>
              <a:buNone/>
              <a:tabLst>
                <a:tab pos="1146175" algn="l"/>
                <a:tab pos="4859338" algn="l"/>
              </a:tabLst>
            </a:pPr>
            <a:r>
              <a:rPr lang="en-US" sz="2600" dirty="0" smtClean="0">
                <a:cs typeface="Arial" charset="0"/>
              </a:rPr>
              <a:t>2011:</a:t>
            </a:r>
            <a:r>
              <a:rPr lang="en-US" sz="2600" dirty="0">
                <a:cs typeface="Arial" charset="0"/>
              </a:rPr>
              <a:t>	$10 x 400  +  $2 x 1000  	=  $6,000</a:t>
            </a:r>
          </a:p>
          <a:p>
            <a:pPr>
              <a:lnSpc>
                <a:spcPct val="105000"/>
              </a:lnSpc>
              <a:spcBef>
                <a:spcPct val="50000"/>
              </a:spcBef>
              <a:buClr>
                <a:srgbClr val="00B85C"/>
              </a:buClr>
              <a:buSzPct val="120000"/>
              <a:buFont typeface="Wingdings" pitchFamily="2" charset="2"/>
              <a:buNone/>
              <a:tabLst>
                <a:tab pos="1146175" algn="l"/>
                <a:tab pos="4859338" algn="l"/>
              </a:tabLst>
            </a:pPr>
            <a:r>
              <a:rPr lang="en-US" sz="2600" dirty="0" smtClean="0">
                <a:cs typeface="Arial" charset="0"/>
              </a:rPr>
              <a:t>2012:</a:t>
            </a:r>
            <a:r>
              <a:rPr lang="en-US" sz="2600" dirty="0">
                <a:cs typeface="Arial" charset="0"/>
              </a:rPr>
              <a:t>	$10 x 500  +  $2 x 1100 	=  $7,200</a:t>
            </a:r>
          </a:p>
          <a:p>
            <a:pPr>
              <a:lnSpc>
                <a:spcPct val="105000"/>
              </a:lnSpc>
              <a:spcBef>
                <a:spcPct val="50000"/>
              </a:spcBef>
              <a:buClr>
                <a:srgbClr val="00B85C"/>
              </a:buClr>
              <a:buSzPct val="120000"/>
              <a:buFont typeface="Wingdings" pitchFamily="2" charset="2"/>
              <a:buNone/>
              <a:tabLst>
                <a:tab pos="1146175" algn="l"/>
                <a:tab pos="4859338" algn="l"/>
              </a:tabLst>
            </a:pPr>
            <a:r>
              <a:rPr lang="en-US" sz="2600" dirty="0" smtClean="0">
                <a:cs typeface="Arial" charset="0"/>
              </a:rPr>
              <a:t>2013:</a:t>
            </a:r>
            <a:r>
              <a:rPr lang="en-US" sz="2600" dirty="0">
                <a:cs typeface="Arial" charset="0"/>
              </a:rPr>
              <a:t>	$10 x 600  +  $2 x 1200 	=  $8,400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749">
                                            <p:txEl>
                                              <p:pRg st="0" end="0"/>
                                            </p:txEl>
                                          </p:spTgt>
                                        </p:tgtEl>
                                        <p:attrNameLst>
                                          <p:attrName>style.visibility</p:attrName>
                                        </p:attrNameLst>
                                      </p:cBhvr>
                                      <p:to>
                                        <p:strVal val="visible"/>
                                      </p:to>
                                    </p:set>
                                    <p:animEffect transition="in" filter="wipe(left)">
                                      <p:cBhvr>
                                        <p:cTn id="7" dur="500"/>
                                        <p:tgtEl>
                                          <p:spTgt spid="317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3715"/>
                                        </p:tgtEl>
                                        <p:attrNameLst>
                                          <p:attrName>style.visibility</p:attrName>
                                        </p:attrNameLst>
                                      </p:cBhvr>
                                      <p:to>
                                        <p:strVal val="visible"/>
                                      </p:to>
                                    </p:set>
                                    <p:animEffect transition="in" filter="fade">
                                      <p:cBhvr>
                                        <p:cTn id="12" dur="500"/>
                                        <p:tgtEl>
                                          <p:spTgt spid="113715"/>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3716">
                                            <p:txEl>
                                              <p:pRg st="0" end="0"/>
                                            </p:txEl>
                                          </p:spTgt>
                                        </p:tgtEl>
                                        <p:attrNameLst>
                                          <p:attrName>style.visibility</p:attrName>
                                        </p:attrNameLst>
                                      </p:cBhvr>
                                      <p:to>
                                        <p:strVal val="visible"/>
                                      </p:to>
                                    </p:set>
                                    <p:animEffect transition="in" filter="wipe(left)">
                                      <p:cBhvr>
                                        <p:cTn id="21" dur="500"/>
                                        <p:tgtEl>
                                          <p:spTgt spid="11371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3716">
                                            <p:txEl>
                                              <p:pRg st="1" end="1"/>
                                            </p:txEl>
                                          </p:spTgt>
                                        </p:tgtEl>
                                        <p:attrNameLst>
                                          <p:attrName>style.visibility</p:attrName>
                                        </p:attrNameLst>
                                      </p:cBhvr>
                                      <p:to>
                                        <p:strVal val="visible"/>
                                      </p:to>
                                    </p:set>
                                    <p:animEffect transition="in" filter="wipe(left)">
                                      <p:cBhvr>
                                        <p:cTn id="26" dur="500"/>
                                        <p:tgtEl>
                                          <p:spTgt spid="113716">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3716">
                                            <p:txEl>
                                              <p:pRg st="2" end="2"/>
                                            </p:txEl>
                                          </p:spTgt>
                                        </p:tgtEl>
                                        <p:attrNameLst>
                                          <p:attrName>style.visibility</p:attrName>
                                        </p:attrNameLst>
                                      </p:cBhvr>
                                      <p:to>
                                        <p:strVal val="visible"/>
                                      </p:to>
                                    </p:set>
                                    <p:animEffect transition="in" filter="wipe(left)">
                                      <p:cBhvr>
                                        <p:cTn id="31" dur="500"/>
                                        <p:tgtEl>
                                          <p:spTgt spid="113716">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3707"/>
                                        </p:tgtEl>
                                        <p:attrNameLst>
                                          <p:attrName>style.visibility</p:attrName>
                                        </p:attrNameLst>
                                      </p:cBhvr>
                                      <p:to>
                                        <p:strVal val="visible"/>
                                      </p:to>
                                    </p:set>
                                    <p:animEffect transition="in" filter="fade">
                                      <p:cBhvr>
                                        <p:cTn id="36" dur="500"/>
                                        <p:tgtEl>
                                          <p:spTgt spid="113707"/>
                                        </p:tgtEl>
                                      </p:cBhvr>
                                    </p:animEffect>
                                  </p:childTnLst>
                                </p:cTn>
                              </p:par>
                              <p:par>
                                <p:cTn id="37" presetID="10" presetClass="entr" presetSubtype="0" fill="hold" nodeType="with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500"/>
                                        <p:tgtEl>
                                          <p:spTgt spid="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build="p" bldLvl="4"/>
      <p:bldP spid="113707" grpId="0"/>
      <p:bldP spid="113715" grpId="0" animBg="1"/>
      <p:bldP spid="113716" grpId="0" build="p"/>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2" name="Rectangle 2"/>
          <p:cNvSpPr>
            <a:spLocks noGrp="1" noChangeArrowheads="1"/>
          </p:cNvSpPr>
          <p:nvPr>
            <p:ph type="title" idx="4294967295"/>
          </p:nvPr>
        </p:nvSpPr>
        <p:spPr>
          <a:xfrm>
            <a:off x="400050" y="246063"/>
            <a:ext cx="6748463" cy="568325"/>
          </a:xfrm>
        </p:spPr>
        <p:txBody>
          <a:bodyPr>
            <a:normAutofit fontScale="90000"/>
          </a:bodyPr>
          <a:lstStyle/>
          <a:p>
            <a:pPr algn="l" eaLnBrk="1" hangingPunct="1"/>
            <a:r>
              <a:rPr lang="en-US" sz="3400" smtClean="0"/>
              <a:t>EXAMPLE:</a:t>
            </a:r>
          </a:p>
        </p:txBody>
      </p:sp>
      <p:sp>
        <p:nvSpPr>
          <p:cNvPr id="32773" name="Rectangle 3"/>
          <p:cNvSpPr>
            <a:spLocks noGrp="1" noChangeArrowheads="1"/>
          </p:cNvSpPr>
          <p:nvPr>
            <p:ph type="body" idx="4294967295"/>
          </p:nvPr>
        </p:nvSpPr>
        <p:spPr>
          <a:xfrm>
            <a:off x="466725" y="3590925"/>
            <a:ext cx="8059738" cy="2705100"/>
          </a:xfrm>
        </p:spPr>
        <p:txBody>
          <a:bodyPr/>
          <a:lstStyle/>
          <a:p>
            <a:pPr marL="344488" indent="-344488" eaLnBrk="1" hangingPunct="1">
              <a:spcBef>
                <a:spcPct val="30000"/>
              </a:spcBef>
              <a:buFont typeface="Wingdings" pitchFamily="2" charset="2"/>
              <a:buNone/>
              <a:tabLst>
                <a:tab pos="4859338" algn="l"/>
              </a:tabLst>
            </a:pPr>
            <a:r>
              <a:rPr lang="en-US" sz="2700" dirty="0" smtClean="0"/>
              <a:t>In each year,</a:t>
            </a:r>
          </a:p>
          <a:p>
            <a:pPr marL="344488" indent="-344488" eaLnBrk="1" hangingPunct="1">
              <a:spcBef>
                <a:spcPct val="30000"/>
              </a:spcBef>
              <a:tabLst>
                <a:tab pos="4859338" algn="l"/>
              </a:tabLst>
            </a:pPr>
            <a:r>
              <a:rPr lang="en-US" sz="2700" dirty="0" smtClean="0"/>
              <a:t>nominal GDP is measured using the (then) current prices.  </a:t>
            </a:r>
          </a:p>
          <a:p>
            <a:pPr marL="344488" indent="-344488" eaLnBrk="1" hangingPunct="1">
              <a:spcBef>
                <a:spcPct val="30000"/>
              </a:spcBef>
              <a:tabLst>
                <a:tab pos="4859338" algn="l"/>
              </a:tabLst>
            </a:pPr>
            <a:r>
              <a:rPr lang="en-US" sz="2700" dirty="0" smtClean="0"/>
              <a:t>real GDP is measured using constant prices from the base year (2011 in this example).</a:t>
            </a:r>
          </a:p>
        </p:txBody>
      </p:sp>
      <p:graphicFrame>
        <p:nvGraphicFramePr>
          <p:cNvPr id="104474" name="Group 26"/>
          <p:cNvGraphicFramePr>
            <a:graphicFrameLocks noGrp="1"/>
          </p:cNvGraphicFramePr>
          <p:nvPr/>
        </p:nvGraphicFramePr>
        <p:xfrm>
          <a:off x="439738" y="844550"/>
          <a:ext cx="7635875" cy="2446020"/>
        </p:xfrm>
        <a:graphic>
          <a:graphicData uri="http://schemas.openxmlformats.org/drawingml/2006/table">
            <a:tbl>
              <a:tblPr/>
              <a:tblGrid>
                <a:gridCol w="1052512"/>
                <a:gridCol w="1643063"/>
                <a:gridCol w="1092200"/>
                <a:gridCol w="1289050"/>
                <a:gridCol w="2559050"/>
              </a:tblGrid>
              <a:tr h="485775">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1" u="none" strike="noStrike" cap="none" normalizeH="0" baseline="0" dirty="0" smtClean="0">
                          <a:ln>
                            <a:noFill/>
                          </a:ln>
                          <a:solidFill>
                            <a:schemeClr val="tx1"/>
                          </a:solidFill>
                          <a:effectLst/>
                          <a:latin typeface="Arial" charset="0"/>
                        </a:rPr>
                        <a:t>year</a:t>
                      </a:r>
                    </a:p>
                  </a:txBody>
                  <a:tcPr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1" u="none" strike="noStrike" cap="none" normalizeH="0" baseline="0" smtClean="0">
                          <a:ln>
                            <a:noFill/>
                          </a:ln>
                          <a:solidFill>
                            <a:schemeClr val="tx1"/>
                          </a:solidFill>
                          <a:effectLst/>
                          <a:latin typeface="Arial" charset="0"/>
                        </a:rPr>
                        <a:t>Nominal </a:t>
                      </a:r>
                      <a:br>
                        <a:rPr kumimoji="0" lang="en-US" sz="2600" b="0" i="1" u="none" strike="noStrike" cap="none" normalizeH="0" baseline="0" smtClean="0">
                          <a:ln>
                            <a:noFill/>
                          </a:ln>
                          <a:solidFill>
                            <a:schemeClr val="tx1"/>
                          </a:solidFill>
                          <a:effectLst/>
                          <a:latin typeface="Arial" charset="0"/>
                        </a:rPr>
                      </a:br>
                      <a:r>
                        <a:rPr kumimoji="0" lang="en-US" sz="2600" b="0" i="1" u="none" strike="noStrike" cap="none" normalizeH="0" baseline="0" smtClean="0">
                          <a:ln>
                            <a:noFill/>
                          </a:ln>
                          <a:solidFill>
                            <a:schemeClr val="tx1"/>
                          </a:solidFill>
                          <a:effectLst/>
                          <a:latin typeface="Arial" charset="0"/>
                        </a:rPr>
                        <a:t>GDP</a:t>
                      </a:r>
                    </a:p>
                  </a:txBody>
                  <a:tcPr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600" b="0" i="1" u="none" strike="noStrike" cap="none" normalizeH="0" baseline="0" smtClean="0">
                        <a:ln>
                          <a:noFill/>
                        </a:ln>
                        <a:solidFill>
                          <a:schemeClr val="tx1"/>
                        </a:solidFill>
                        <a:effectLst/>
                        <a:latin typeface="Arial" charset="0"/>
                      </a:endParaRPr>
                    </a:p>
                  </a:txBody>
                  <a:tcPr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1" u="none" strike="noStrike" cap="none" normalizeH="0" baseline="0" smtClean="0">
                          <a:ln>
                            <a:noFill/>
                          </a:ln>
                          <a:solidFill>
                            <a:schemeClr val="tx1"/>
                          </a:solidFill>
                          <a:effectLst/>
                          <a:latin typeface="Arial" charset="0"/>
                        </a:rPr>
                        <a:t>Real </a:t>
                      </a:r>
                      <a:br>
                        <a:rPr kumimoji="0" lang="en-US" sz="2600" b="0" i="1" u="none" strike="noStrike" cap="none" normalizeH="0" baseline="0" smtClean="0">
                          <a:ln>
                            <a:noFill/>
                          </a:ln>
                          <a:solidFill>
                            <a:schemeClr val="tx1"/>
                          </a:solidFill>
                          <a:effectLst/>
                          <a:latin typeface="Arial" charset="0"/>
                        </a:rPr>
                      </a:br>
                      <a:r>
                        <a:rPr kumimoji="0" lang="en-US" sz="2600" b="0" i="1" u="none" strike="noStrike" cap="none" normalizeH="0" baseline="0" smtClean="0">
                          <a:ln>
                            <a:noFill/>
                          </a:ln>
                          <a:solidFill>
                            <a:schemeClr val="tx1"/>
                          </a:solidFill>
                          <a:effectLst/>
                          <a:latin typeface="Arial" charset="0"/>
                        </a:rPr>
                        <a:t>GDP</a:t>
                      </a:r>
                    </a:p>
                  </a:txBody>
                  <a:tcPr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485775">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2011</a:t>
                      </a:r>
                    </a:p>
                  </a:txBody>
                  <a:tcPr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$6000</a:t>
                      </a:r>
                    </a:p>
                  </a:txBody>
                  <a:tcPr marR="22860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$6000</a:t>
                      </a:r>
                    </a:p>
                  </a:txBody>
                  <a:tcPr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485775">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2012</a:t>
                      </a:r>
                    </a:p>
                  </a:txBody>
                  <a:tcPr anchor="ctr" anchorCtr="1"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$8250</a:t>
                      </a:r>
                    </a:p>
                  </a:txBody>
                  <a:tcPr marR="2286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$7200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anchor="ctr" anchorCtr="1" horzOverflow="overflow">
                    <a:lnL>
                      <a:noFill/>
                    </a:lnL>
                    <a:lnR>
                      <a:noFill/>
                    </a:lnR>
                    <a:lnT>
                      <a:noFill/>
                    </a:lnT>
                    <a:lnB>
                      <a:noFill/>
                    </a:lnB>
                    <a:lnTlToBr>
                      <a:noFill/>
                    </a:lnTlToBr>
                    <a:lnBlToTr>
                      <a:noFill/>
                    </a:lnBlToTr>
                    <a:noFill/>
                  </a:tcPr>
                </a:tc>
              </a:tr>
              <a:tr h="484188">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2013</a:t>
                      </a:r>
                    </a:p>
                  </a:txBody>
                  <a:tcPr anchor="ctr" anchorCtr="1"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$10,800</a:t>
                      </a:r>
                    </a:p>
                  </a:txBody>
                  <a:tcPr marR="2286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$8400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anchor="ctr" anchorCtr="1" horzOverflow="overflow">
                    <a:lnL>
                      <a:noFill/>
                    </a:lnL>
                    <a:lnR>
                      <a:noFill/>
                    </a:lnR>
                    <a:lnT>
                      <a:noFill/>
                    </a:lnT>
                    <a:lnB>
                      <a:noFill/>
                    </a:lnB>
                    <a:lnTlToBr>
                      <a:noFill/>
                    </a:lnTlToBr>
                    <a:lnBlToTr>
                      <a:noFill/>
                    </a:lnBlToTr>
                    <a:noFill/>
                  </a:tcPr>
                </a:tc>
              </a:tr>
            </a:tbl>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773">
                                            <p:txEl>
                                              <p:pRg st="0" end="0"/>
                                            </p:txEl>
                                          </p:spTgt>
                                        </p:tgtEl>
                                        <p:attrNameLst>
                                          <p:attrName>style.visibility</p:attrName>
                                        </p:attrNameLst>
                                      </p:cBhvr>
                                      <p:to>
                                        <p:strVal val="visible"/>
                                      </p:to>
                                    </p:set>
                                    <p:animEffect transition="in" filter="wipe(left)">
                                      <p:cBhvr>
                                        <p:cTn id="7" dur="500"/>
                                        <p:tgtEl>
                                          <p:spTgt spid="3277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773">
                                            <p:txEl>
                                              <p:pRg st="1" end="1"/>
                                            </p:txEl>
                                          </p:spTgt>
                                        </p:tgtEl>
                                        <p:attrNameLst>
                                          <p:attrName>style.visibility</p:attrName>
                                        </p:attrNameLst>
                                      </p:cBhvr>
                                      <p:to>
                                        <p:strVal val="visible"/>
                                      </p:to>
                                    </p:set>
                                    <p:animEffect transition="in" filter="wipe(left)">
                                      <p:cBhvr>
                                        <p:cTn id="12" dur="500"/>
                                        <p:tgtEl>
                                          <p:spTgt spid="3277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773">
                                            <p:txEl>
                                              <p:pRg st="2" end="2"/>
                                            </p:txEl>
                                          </p:spTgt>
                                        </p:tgtEl>
                                        <p:attrNameLst>
                                          <p:attrName>style.visibility</p:attrName>
                                        </p:attrNameLst>
                                      </p:cBhvr>
                                      <p:to>
                                        <p:strVal val="visible"/>
                                      </p:to>
                                    </p:set>
                                    <p:animEffect transition="in" filter="wipe(left)">
                                      <p:cBhvr>
                                        <p:cTn id="17" dur="500"/>
                                        <p:tgtEl>
                                          <p:spTgt spid="3277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build="p" bldLvl="4"/>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p:txBody>
          <a:bodyPr/>
          <a:lstStyle/>
          <a:p>
            <a:pPr eaLnBrk="1" hangingPunct="1"/>
            <a:r>
              <a:rPr lang="en-US" smtClean="0"/>
              <a:t>The Circular-Flow Diagram</a:t>
            </a:r>
          </a:p>
        </p:txBody>
      </p:sp>
      <p:sp>
        <p:nvSpPr>
          <p:cNvPr id="10245" name="Rectangle 3"/>
          <p:cNvSpPr>
            <a:spLocks noGrp="1" noChangeArrowheads="1"/>
          </p:cNvSpPr>
          <p:nvPr>
            <p:ph idx="1"/>
          </p:nvPr>
        </p:nvSpPr>
        <p:spPr/>
        <p:txBody>
          <a:bodyPr/>
          <a:lstStyle/>
          <a:p>
            <a:pPr eaLnBrk="1" hangingPunct="1">
              <a:spcBef>
                <a:spcPct val="20000"/>
              </a:spcBef>
            </a:pPr>
            <a:r>
              <a:rPr lang="en-US" dirty="0" smtClean="0"/>
              <a:t>a simple depiction of the </a:t>
            </a:r>
            <a:r>
              <a:rPr lang="en-US" dirty="0" err="1" smtClean="0"/>
              <a:t>macroeconomy</a:t>
            </a:r>
            <a:endParaRPr lang="en-US" dirty="0" smtClean="0"/>
          </a:p>
          <a:p>
            <a:pPr eaLnBrk="1" hangingPunct="1">
              <a:spcBef>
                <a:spcPct val="50000"/>
              </a:spcBef>
            </a:pPr>
            <a:r>
              <a:rPr lang="en-US" dirty="0" smtClean="0"/>
              <a:t>illustrates GDP as spending, revenue, </a:t>
            </a:r>
            <a:br>
              <a:rPr lang="en-US" dirty="0" smtClean="0"/>
            </a:br>
            <a:r>
              <a:rPr lang="en-US" dirty="0" smtClean="0"/>
              <a:t>factor payments, and income</a:t>
            </a:r>
          </a:p>
          <a:p>
            <a:pPr eaLnBrk="1" hangingPunct="1">
              <a:spcBef>
                <a:spcPct val="50000"/>
              </a:spcBef>
            </a:pPr>
            <a:r>
              <a:rPr lang="en-US" dirty="0" smtClean="0"/>
              <a:t>Preliminaries:</a:t>
            </a:r>
          </a:p>
          <a:p>
            <a:pPr lvl="1" eaLnBrk="1" hangingPunct="1">
              <a:lnSpc>
                <a:spcPct val="105000"/>
              </a:lnSpc>
              <a:spcBef>
                <a:spcPct val="25000"/>
              </a:spcBef>
            </a:pPr>
            <a:r>
              <a:rPr lang="en-US" b="1" dirty="0" smtClean="0">
                <a:solidFill>
                  <a:srgbClr val="800080"/>
                </a:solidFill>
              </a:rPr>
              <a:t>Factors of production</a:t>
            </a:r>
            <a:r>
              <a:rPr lang="en-US" dirty="0" smtClean="0"/>
              <a:t> are inputs like labor, land, capital, and natural resources.  </a:t>
            </a:r>
          </a:p>
          <a:p>
            <a:pPr lvl="1" eaLnBrk="1" hangingPunct="1">
              <a:lnSpc>
                <a:spcPct val="105000"/>
              </a:lnSpc>
              <a:spcBef>
                <a:spcPct val="25000"/>
              </a:spcBef>
            </a:pPr>
            <a:r>
              <a:rPr lang="en-US" b="1" dirty="0" smtClean="0">
                <a:solidFill>
                  <a:srgbClr val="800080"/>
                </a:solidFill>
              </a:rPr>
              <a:t>Factor payments</a:t>
            </a:r>
            <a:r>
              <a:rPr lang="en-US" dirty="0" smtClean="0"/>
              <a:t> are payments to the factors of production (e.g., wages, rent).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245">
                                            <p:txEl>
                                              <p:pRg st="0" end="0"/>
                                            </p:txEl>
                                          </p:spTgt>
                                        </p:tgtEl>
                                        <p:attrNameLst>
                                          <p:attrName>style.visibility</p:attrName>
                                        </p:attrNameLst>
                                      </p:cBhvr>
                                      <p:to>
                                        <p:strVal val="visible"/>
                                      </p:to>
                                    </p:set>
                                    <p:animEffect transition="in" filter="wipe(left)">
                                      <p:cBhvr>
                                        <p:cTn id="7" dur="500"/>
                                        <p:tgtEl>
                                          <p:spTgt spid="1024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45">
                                            <p:txEl>
                                              <p:pRg st="1" end="1"/>
                                            </p:txEl>
                                          </p:spTgt>
                                        </p:tgtEl>
                                        <p:attrNameLst>
                                          <p:attrName>style.visibility</p:attrName>
                                        </p:attrNameLst>
                                      </p:cBhvr>
                                      <p:to>
                                        <p:strVal val="visible"/>
                                      </p:to>
                                    </p:set>
                                    <p:animEffect transition="in" filter="wipe(left)">
                                      <p:cBhvr>
                                        <p:cTn id="12" dur="500"/>
                                        <p:tgtEl>
                                          <p:spTgt spid="1024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245">
                                            <p:txEl>
                                              <p:pRg st="2" end="2"/>
                                            </p:txEl>
                                          </p:spTgt>
                                        </p:tgtEl>
                                        <p:attrNameLst>
                                          <p:attrName>style.visibility</p:attrName>
                                        </p:attrNameLst>
                                      </p:cBhvr>
                                      <p:to>
                                        <p:strVal val="visible"/>
                                      </p:to>
                                    </p:set>
                                    <p:animEffect transition="in" filter="wipe(left)">
                                      <p:cBhvr>
                                        <p:cTn id="17" dur="500"/>
                                        <p:tgtEl>
                                          <p:spTgt spid="1024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245">
                                            <p:txEl>
                                              <p:pRg st="3" end="3"/>
                                            </p:txEl>
                                          </p:spTgt>
                                        </p:tgtEl>
                                        <p:attrNameLst>
                                          <p:attrName>style.visibility</p:attrName>
                                        </p:attrNameLst>
                                      </p:cBhvr>
                                      <p:to>
                                        <p:strVal val="visible"/>
                                      </p:to>
                                    </p:set>
                                    <p:animEffect transition="in" filter="wipe(left)">
                                      <p:cBhvr>
                                        <p:cTn id="22" dur="500"/>
                                        <p:tgtEl>
                                          <p:spTgt spid="1024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245">
                                            <p:txEl>
                                              <p:pRg st="4" end="4"/>
                                            </p:txEl>
                                          </p:spTgt>
                                        </p:tgtEl>
                                        <p:attrNameLst>
                                          <p:attrName>style.visibility</p:attrName>
                                        </p:attrNameLst>
                                      </p:cBhvr>
                                      <p:to>
                                        <p:strVal val="visible"/>
                                      </p:to>
                                    </p:set>
                                    <p:animEffect transition="in" filter="wipe(left)">
                                      <p:cBhvr>
                                        <p:cTn id="27" dur="500"/>
                                        <p:tgtEl>
                                          <p:spTgt spid="1024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build="p" bldLvl="4"/>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6" name="Rectangle 2"/>
          <p:cNvSpPr>
            <a:spLocks noGrp="1" noChangeArrowheads="1"/>
          </p:cNvSpPr>
          <p:nvPr>
            <p:ph type="title" idx="4294967295"/>
          </p:nvPr>
        </p:nvSpPr>
        <p:spPr>
          <a:xfrm>
            <a:off x="400050" y="246063"/>
            <a:ext cx="6748463" cy="568325"/>
          </a:xfrm>
        </p:spPr>
        <p:txBody>
          <a:bodyPr>
            <a:normAutofit fontScale="90000"/>
          </a:bodyPr>
          <a:lstStyle/>
          <a:p>
            <a:pPr algn="l" eaLnBrk="1" hangingPunct="1"/>
            <a:r>
              <a:rPr lang="en-US" sz="3400" smtClean="0"/>
              <a:t>EXAMPLE:</a:t>
            </a:r>
          </a:p>
        </p:txBody>
      </p:sp>
      <p:sp>
        <p:nvSpPr>
          <p:cNvPr id="117763" name="Rectangle 3"/>
          <p:cNvSpPr>
            <a:spLocks noGrp="1" noChangeArrowheads="1"/>
          </p:cNvSpPr>
          <p:nvPr>
            <p:ph type="body" idx="4294967295"/>
          </p:nvPr>
        </p:nvSpPr>
        <p:spPr>
          <a:xfrm>
            <a:off x="371475" y="3448050"/>
            <a:ext cx="8050213" cy="1079500"/>
          </a:xfrm>
        </p:spPr>
        <p:txBody>
          <a:bodyPr/>
          <a:lstStyle/>
          <a:p>
            <a:pPr marL="285750" indent="-285750" eaLnBrk="1" hangingPunct="1">
              <a:spcBef>
                <a:spcPct val="50000"/>
              </a:spcBef>
              <a:tabLst>
                <a:tab pos="4859338" algn="l"/>
              </a:tabLst>
            </a:pPr>
            <a:r>
              <a:rPr lang="en-US" sz="2600" smtClean="0"/>
              <a:t>The change in nominal GDP reflects both prices and quantities.  </a:t>
            </a:r>
          </a:p>
        </p:txBody>
      </p:sp>
      <p:graphicFrame>
        <p:nvGraphicFramePr>
          <p:cNvPr id="106538" name="Group 42"/>
          <p:cNvGraphicFramePr>
            <a:graphicFrameLocks noGrp="1"/>
          </p:cNvGraphicFramePr>
          <p:nvPr/>
        </p:nvGraphicFramePr>
        <p:xfrm>
          <a:off x="439738" y="844550"/>
          <a:ext cx="7635875" cy="2446020"/>
        </p:xfrm>
        <a:graphic>
          <a:graphicData uri="http://schemas.openxmlformats.org/drawingml/2006/table">
            <a:tbl>
              <a:tblPr/>
              <a:tblGrid>
                <a:gridCol w="1052512"/>
                <a:gridCol w="1643063"/>
                <a:gridCol w="1092200"/>
                <a:gridCol w="1289050"/>
                <a:gridCol w="2559050"/>
              </a:tblGrid>
              <a:tr h="485775">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1" u="none" strike="noStrike" cap="none" normalizeH="0" baseline="0" dirty="0" smtClean="0">
                          <a:ln>
                            <a:noFill/>
                          </a:ln>
                          <a:solidFill>
                            <a:schemeClr val="tx1"/>
                          </a:solidFill>
                          <a:effectLst/>
                          <a:latin typeface="Arial" charset="0"/>
                        </a:rPr>
                        <a:t>year</a:t>
                      </a:r>
                    </a:p>
                  </a:txBody>
                  <a:tcPr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1" u="none" strike="noStrike" cap="none" normalizeH="0" baseline="0" smtClean="0">
                          <a:ln>
                            <a:noFill/>
                          </a:ln>
                          <a:solidFill>
                            <a:schemeClr val="tx1"/>
                          </a:solidFill>
                          <a:effectLst/>
                          <a:latin typeface="Arial" charset="0"/>
                        </a:rPr>
                        <a:t>Nominal </a:t>
                      </a:r>
                      <a:br>
                        <a:rPr kumimoji="0" lang="en-US" sz="2600" b="0" i="1" u="none" strike="noStrike" cap="none" normalizeH="0" baseline="0" smtClean="0">
                          <a:ln>
                            <a:noFill/>
                          </a:ln>
                          <a:solidFill>
                            <a:schemeClr val="tx1"/>
                          </a:solidFill>
                          <a:effectLst/>
                          <a:latin typeface="Arial" charset="0"/>
                        </a:rPr>
                      </a:br>
                      <a:r>
                        <a:rPr kumimoji="0" lang="en-US" sz="2600" b="0" i="1" u="none" strike="noStrike" cap="none" normalizeH="0" baseline="0" smtClean="0">
                          <a:ln>
                            <a:noFill/>
                          </a:ln>
                          <a:solidFill>
                            <a:schemeClr val="tx1"/>
                          </a:solidFill>
                          <a:effectLst/>
                          <a:latin typeface="Arial" charset="0"/>
                        </a:rPr>
                        <a:t>GDP</a:t>
                      </a:r>
                    </a:p>
                  </a:txBody>
                  <a:tcPr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600" b="0" i="1" u="none" strike="noStrike" cap="none" normalizeH="0" baseline="0" smtClean="0">
                        <a:ln>
                          <a:noFill/>
                        </a:ln>
                        <a:solidFill>
                          <a:schemeClr val="tx1"/>
                        </a:solidFill>
                        <a:effectLst/>
                        <a:latin typeface="Arial" charset="0"/>
                      </a:endParaRPr>
                    </a:p>
                  </a:txBody>
                  <a:tcPr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1" u="none" strike="noStrike" cap="none" normalizeH="0" baseline="0" smtClean="0">
                          <a:ln>
                            <a:noFill/>
                          </a:ln>
                          <a:solidFill>
                            <a:schemeClr val="tx1"/>
                          </a:solidFill>
                          <a:effectLst/>
                          <a:latin typeface="Arial" charset="0"/>
                        </a:rPr>
                        <a:t>Real </a:t>
                      </a:r>
                      <a:br>
                        <a:rPr kumimoji="0" lang="en-US" sz="2600" b="0" i="1" u="none" strike="noStrike" cap="none" normalizeH="0" baseline="0" smtClean="0">
                          <a:ln>
                            <a:noFill/>
                          </a:ln>
                          <a:solidFill>
                            <a:schemeClr val="tx1"/>
                          </a:solidFill>
                          <a:effectLst/>
                          <a:latin typeface="Arial" charset="0"/>
                        </a:rPr>
                      </a:br>
                      <a:r>
                        <a:rPr kumimoji="0" lang="en-US" sz="2600" b="0" i="1" u="none" strike="noStrike" cap="none" normalizeH="0" baseline="0" smtClean="0">
                          <a:ln>
                            <a:noFill/>
                          </a:ln>
                          <a:solidFill>
                            <a:schemeClr val="tx1"/>
                          </a:solidFill>
                          <a:effectLst/>
                          <a:latin typeface="Arial" charset="0"/>
                        </a:rPr>
                        <a:t>GDP</a:t>
                      </a:r>
                    </a:p>
                  </a:txBody>
                  <a:tcPr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485775">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2011</a:t>
                      </a:r>
                    </a:p>
                  </a:txBody>
                  <a:tcPr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$6000</a:t>
                      </a:r>
                    </a:p>
                  </a:txBody>
                  <a:tcPr marR="22860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$6000</a:t>
                      </a:r>
                    </a:p>
                  </a:txBody>
                  <a:tcPr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485775">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2012</a:t>
                      </a:r>
                    </a:p>
                  </a:txBody>
                  <a:tcPr anchor="ctr" anchorCtr="1"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$8250</a:t>
                      </a:r>
                    </a:p>
                  </a:txBody>
                  <a:tcPr marR="2286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$7200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anchor="ctr" anchorCtr="1" horzOverflow="overflow">
                    <a:lnL>
                      <a:noFill/>
                    </a:lnL>
                    <a:lnR>
                      <a:noFill/>
                    </a:lnR>
                    <a:lnT>
                      <a:noFill/>
                    </a:lnT>
                    <a:lnB>
                      <a:noFill/>
                    </a:lnB>
                    <a:lnTlToBr>
                      <a:noFill/>
                    </a:lnTlToBr>
                    <a:lnBlToTr>
                      <a:noFill/>
                    </a:lnBlToTr>
                    <a:noFill/>
                  </a:tcPr>
                </a:tc>
              </a:tr>
              <a:tr h="484188">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2013</a:t>
                      </a:r>
                    </a:p>
                  </a:txBody>
                  <a:tcPr anchor="ctr" anchorCtr="1"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$10,800</a:t>
                      </a:r>
                    </a:p>
                  </a:txBody>
                  <a:tcPr marR="2286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$8400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anchor="ctr" anchorCtr="1" horzOverflow="overflow">
                    <a:lnL>
                      <a:noFill/>
                    </a:lnL>
                    <a:lnR>
                      <a:noFill/>
                    </a:lnR>
                    <a:lnT>
                      <a:noFill/>
                    </a:lnT>
                    <a:lnB>
                      <a:noFill/>
                    </a:lnB>
                    <a:lnTlToBr>
                      <a:noFill/>
                    </a:lnTlToBr>
                    <a:lnBlToTr>
                      <a:noFill/>
                    </a:lnBlToTr>
                    <a:noFill/>
                  </a:tcPr>
                </a:tc>
              </a:tr>
            </a:tbl>
          </a:graphicData>
        </a:graphic>
      </p:graphicFrame>
      <p:grpSp>
        <p:nvGrpSpPr>
          <p:cNvPr id="2" name="Group 42"/>
          <p:cNvGrpSpPr>
            <a:grpSpLocks/>
          </p:cNvGrpSpPr>
          <p:nvPr/>
        </p:nvGrpSpPr>
        <p:grpSpPr bwMode="auto">
          <a:xfrm>
            <a:off x="5343525" y="1993900"/>
            <a:ext cx="1289050" cy="1111250"/>
            <a:chOff x="3366" y="1256"/>
            <a:chExt cx="812" cy="700"/>
          </a:xfrm>
        </p:grpSpPr>
        <p:grpSp>
          <p:nvGrpSpPr>
            <p:cNvPr id="3" name="Group 43"/>
            <p:cNvGrpSpPr>
              <a:grpSpLocks/>
            </p:cNvGrpSpPr>
            <p:nvPr/>
          </p:nvGrpSpPr>
          <p:grpSpPr bwMode="auto">
            <a:xfrm>
              <a:off x="3370" y="1256"/>
              <a:ext cx="808" cy="331"/>
              <a:chOff x="4311" y="3003"/>
              <a:chExt cx="865" cy="414"/>
            </a:xfrm>
          </p:grpSpPr>
          <p:sp>
            <p:nvSpPr>
              <p:cNvPr id="33834" name="Text Box 44"/>
              <p:cNvSpPr txBox="1">
                <a:spLocks noChangeArrowheads="1"/>
              </p:cNvSpPr>
              <p:nvPr/>
            </p:nvSpPr>
            <p:spPr bwMode="auto">
              <a:xfrm>
                <a:off x="4504" y="3036"/>
                <a:ext cx="672" cy="372"/>
              </a:xfrm>
              <a:prstGeom prst="rect">
                <a:avLst/>
              </a:prstGeom>
              <a:solidFill>
                <a:srgbClr val="FFCCCC"/>
              </a:solidFill>
              <a:ln w="9525">
                <a:noFill/>
                <a:miter lim="800000"/>
                <a:headEnd/>
                <a:tailEnd/>
              </a:ln>
            </p:spPr>
            <p:txBody>
              <a:bodyPr lIns="45720" rIns="45720">
                <a:spAutoFit/>
              </a:bodyPr>
              <a:lstStyle/>
              <a:p>
                <a:pPr>
                  <a:spcBef>
                    <a:spcPct val="50000"/>
                  </a:spcBef>
                </a:pPr>
                <a:r>
                  <a:rPr lang="en-US" sz="2500">
                    <a:cs typeface="Arial" charset="0"/>
                  </a:rPr>
                  <a:t>20.0%</a:t>
                </a:r>
              </a:p>
            </p:txBody>
          </p:sp>
          <p:sp>
            <p:nvSpPr>
              <p:cNvPr id="33835" name="AutoShape 45"/>
              <p:cNvSpPr>
                <a:spLocks/>
              </p:cNvSpPr>
              <p:nvPr/>
            </p:nvSpPr>
            <p:spPr bwMode="auto">
              <a:xfrm>
                <a:off x="4311" y="3003"/>
                <a:ext cx="156" cy="414"/>
              </a:xfrm>
              <a:prstGeom prst="rightBrace">
                <a:avLst>
                  <a:gd name="adj1" fmla="val 22115"/>
                  <a:gd name="adj2" fmla="val 50000"/>
                </a:avLst>
              </a:prstGeom>
              <a:noFill/>
              <a:ln w="19050">
                <a:solidFill>
                  <a:srgbClr val="800000"/>
                </a:solidFill>
                <a:round/>
                <a:headEnd/>
                <a:tailEnd/>
              </a:ln>
            </p:spPr>
            <p:txBody>
              <a:bodyPr wrap="none" anchor="ctr"/>
              <a:lstStyle/>
              <a:p>
                <a:endParaRPr lang="en-US">
                  <a:cs typeface="Arial" charset="0"/>
                </a:endParaRPr>
              </a:p>
            </p:txBody>
          </p:sp>
        </p:grpSp>
        <p:grpSp>
          <p:nvGrpSpPr>
            <p:cNvPr id="4" name="Group 46"/>
            <p:cNvGrpSpPr>
              <a:grpSpLocks/>
            </p:cNvGrpSpPr>
            <p:nvPr/>
          </p:nvGrpSpPr>
          <p:grpSpPr bwMode="auto">
            <a:xfrm>
              <a:off x="3366" y="1586"/>
              <a:ext cx="812" cy="370"/>
              <a:chOff x="4321" y="3419"/>
              <a:chExt cx="851" cy="414"/>
            </a:xfrm>
          </p:grpSpPr>
          <p:sp>
            <p:nvSpPr>
              <p:cNvPr id="33832" name="Text Box 47"/>
              <p:cNvSpPr txBox="1">
                <a:spLocks noChangeArrowheads="1"/>
              </p:cNvSpPr>
              <p:nvPr/>
            </p:nvSpPr>
            <p:spPr bwMode="auto">
              <a:xfrm>
                <a:off x="4517" y="3484"/>
                <a:ext cx="655" cy="333"/>
              </a:xfrm>
              <a:prstGeom prst="rect">
                <a:avLst/>
              </a:prstGeom>
              <a:solidFill>
                <a:srgbClr val="FFCCCC"/>
              </a:solidFill>
              <a:ln w="9525">
                <a:noFill/>
                <a:miter lim="800000"/>
                <a:headEnd/>
                <a:tailEnd/>
              </a:ln>
            </p:spPr>
            <p:txBody>
              <a:bodyPr lIns="45720" rIns="45720">
                <a:spAutoFit/>
              </a:bodyPr>
              <a:lstStyle/>
              <a:p>
                <a:pPr>
                  <a:spcBef>
                    <a:spcPct val="50000"/>
                  </a:spcBef>
                </a:pPr>
                <a:r>
                  <a:rPr lang="en-US" sz="2500">
                    <a:cs typeface="Arial" charset="0"/>
                  </a:rPr>
                  <a:t>16.7%</a:t>
                </a:r>
              </a:p>
            </p:txBody>
          </p:sp>
          <p:sp>
            <p:nvSpPr>
              <p:cNvPr id="33833" name="AutoShape 48"/>
              <p:cNvSpPr>
                <a:spLocks/>
              </p:cNvSpPr>
              <p:nvPr/>
            </p:nvSpPr>
            <p:spPr bwMode="auto">
              <a:xfrm>
                <a:off x="4321" y="3419"/>
                <a:ext cx="156" cy="414"/>
              </a:xfrm>
              <a:prstGeom prst="rightBrace">
                <a:avLst>
                  <a:gd name="adj1" fmla="val 22115"/>
                  <a:gd name="adj2" fmla="val 50000"/>
                </a:avLst>
              </a:prstGeom>
              <a:noFill/>
              <a:ln w="19050">
                <a:solidFill>
                  <a:srgbClr val="800000"/>
                </a:solidFill>
                <a:round/>
                <a:headEnd/>
                <a:tailEnd/>
              </a:ln>
            </p:spPr>
            <p:txBody>
              <a:bodyPr wrap="none" anchor="ctr"/>
              <a:lstStyle/>
              <a:p>
                <a:endParaRPr lang="en-US">
                  <a:cs typeface="Arial" charset="0"/>
                </a:endParaRPr>
              </a:p>
            </p:txBody>
          </p:sp>
        </p:grpSp>
      </p:grpSp>
      <p:grpSp>
        <p:nvGrpSpPr>
          <p:cNvPr id="5" name="Group 49"/>
          <p:cNvGrpSpPr>
            <a:grpSpLocks/>
          </p:cNvGrpSpPr>
          <p:nvPr/>
        </p:nvGrpSpPr>
        <p:grpSpPr bwMode="auto">
          <a:xfrm>
            <a:off x="2935288" y="1957388"/>
            <a:ext cx="1293812" cy="1141412"/>
            <a:chOff x="1849" y="1233"/>
            <a:chExt cx="815" cy="719"/>
          </a:xfrm>
        </p:grpSpPr>
        <p:grpSp>
          <p:nvGrpSpPr>
            <p:cNvPr id="6" name="Group 50"/>
            <p:cNvGrpSpPr>
              <a:grpSpLocks/>
            </p:cNvGrpSpPr>
            <p:nvPr/>
          </p:nvGrpSpPr>
          <p:grpSpPr bwMode="auto">
            <a:xfrm>
              <a:off x="1849" y="1233"/>
              <a:ext cx="809" cy="366"/>
              <a:chOff x="4574" y="2877"/>
              <a:chExt cx="854" cy="426"/>
            </a:xfrm>
          </p:grpSpPr>
          <p:sp>
            <p:nvSpPr>
              <p:cNvPr id="33828" name="Text Box 51"/>
              <p:cNvSpPr txBox="1">
                <a:spLocks noChangeArrowheads="1"/>
              </p:cNvSpPr>
              <p:nvPr/>
            </p:nvSpPr>
            <p:spPr bwMode="auto">
              <a:xfrm>
                <a:off x="4756" y="2918"/>
                <a:ext cx="672" cy="347"/>
              </a:xfrm>
              <a:prstGeom prst="rect">
                <a:avLst/>
              </a:prstGeom>
              <a:solidFill>
                <a:srgbClr val="CCFFCC"/>
              </a:solidFill>
              <a:ln w="9525">
                <a:noFill/>
                <a:miter lim="800000"/>
                <a:headEnd/>
                <a:tailEnd/>
              </a:ln>
            </p:spPr>
            <p:txBody>
              <a:bodyPr lIns="45720" rIns="45720">
                <a:spAutoFit/>
              </a:bodyPr>
              <a:lstStyle/>
              <a:p>
                <a:pPr>
                  <a:spcBef>
                    <a:spcPct val="50000"/>
                  </a:spcBef>
                </a:pPr>
                <a:r>
                  <a:rPr lang="en-US" sz="2500">
                    <a:cs typeface="Arial" charset="0"/>
                  </a:rPr>
                  <a:t>37.5%</a:t>
                </a:r>
              </a:p>
            </p:txBody>
          </p:sp>
          <p:sp>
            <p:nvSpPr>
              <p:cNvPr id="33829" name="AutoShape 52"/>
              <p:cNvSpPr>
                <a:spLocks/>
              </p:cNvSpPr>
              <p:nvPr/>
            </p:nvSpPr>
            <p:spPr bwMode="auto">
              <a:xfrm>
                <a:off x="4574" y="2877"/>
                <a:ext cx="156" cy="426"/>
              </a:xfrm>
              <a:prstGeom prst="rightBrace">
                <a:avLst>
                  <a:gd name="adj1" fmla="val 22756"/>
                  <a:gd name="adj2" fmla="val 50000"/>
                </a:avLst>
              </a:prstGeom>
              <a:noFill/>
              <a:ln w="19050">
                <a:solidFill>
                  <a:srgbClr val="3333CC"/>
                </a:solidFill>
                <a:round/>
                <a:headEnd/>
                <a:tailEnd/>
              </a:ln>
            </p:spPr>
            <p:txBody>
              <a:bodyPr wrap="none" anchor="ctr"/>
              <a:lstStyle/>
              <a:p>
                <a:endParaRPr lang="en-US">
                  <a:cs typeface="Arial" charset="0"/>
                </a:endParaRPr>
              </a:p>
            </p:txBody>
          </p:sp>
        </p:grpSp>
        <p:grpSp>
          <p:nvGrpSpPr>
            <p:cNvPr id="7" name="Group 53"/>
            <p:cNvGrpSpPr>
              <a:grpSpLocks/>
            </p:cNvGrpSpPr>
            <p:nvPr/>
          </p:nvGrpSpPr>
          <p:grpSpPr bwMode="auto">
            <a:xfrm>
              <a:off x="1852" y="1597"/>
              <a:ext cx="812" cy="355"/>
              <a:chOff x="4579" y="3302"/>
              <a:chExt cx="842" cy="432"/>
            </a:xfrm>
          </p:grpSpPr>
          <p:sp>
            <p:nvSpPr>
              <p:cNvPr id="33826" name="Text Box 54"/>
              <p:cNvSpPr txBox="1">
                <a:spLocks noChangeArrowheads="1"/>
              </p:cNvSpPr>
              <p:nvPr/>
            </p:nvSpPr>
            <p:spPr bwMode="auto">
              <a:xfrm>
                <a:off x="4766" y="3366"/>
                <a:ext cx="655" cy="363"/>
              </a:xfrm>
              <a:prstGeom prst="rect">
                <a:avLst/>
              </a:prstGeom>
              <a:solidFill>
                <a:srgbClr val="CCFFCC"/>
              </a:solidFill>
              <a:ln w="9525">
                <a:noFill/>
                <a:miter lim="800000"/>
                <a:headEnd/>
                <a:tailEnd/>
              </a:ln>
            </p:spPr>
            <p:txBody>
              <a:bodyPr lIns="45720" rIns="45720">
                <a:spAutoFit/>
              </a:bodyPr>
              <a:lstStyle/>
              <a:p>
                <a:pPr>
                  <a:spcBef>
                    <a:spcPct val="50000"/>
                  </a:spcBef>
                </a:pPr>
                <a:r>
                  <a:rPr lang="en-US" sz="2500">
                    <a:cs typeface="Arial" charset="0"/>
                  </a:rPr>
                  <a:t>30.9%</a:t>
                </a:r>
              </a:p>
            </p:txBody>
          </p:sp>
          <p:sp>
            <p:nvSpPr>
              <p:cNvPr id="33827" name="AutoShape 55"/>
              <p:cNvSpPr>
                <a:spLocks/>
              </p:cNvSpPr>
              <p:nvPr/>
            </p:nvSpPr>
            <p:spPr bwMode="auto">
              <a:xfrm>
                <a:off x="4579" y="3302"/>
                <a:ext cx="156" cy="432"/>
              </a:xfrm>
              <a:prstGeom prst="rightBrace">
                <a:avLst>
                  <a:gd name="adj1" fmla="val 23077"/>
                  <a:gd name="adj2" fmla="val 50000"/>
                </a:avLst>
              </a:prstGeom>
              <a:noFill/>
              <a:ln w="19050">
                <a:solidFill>
                  <a:srgbClr val="3333CC"/>
                </a:solidFill>
                <a:round/>
                <a:headEnd/>
                <a:tailEnd/>
              </a:ln>
            </p:spPr>
            <p:txBody>
              <a:bodyPr wrap="none" anchor="ctr"/>
              <a:lstStyle/>
              <a:p>
                <a:endParaRPr lang="en-US">
                  <a:cs typeface="Arial" charset="0"/>
                </a:endParaRPr>
              </a:p>
            </p:txBody>
          </p:sp>
        </p:grpSp>
      </p:grpSp>
      <p:sp>
        <p:nvSpPr>
          <p:cNvPr id="117816" name="Rectangle 56"/>
          <p:cNvSpPr>
            <a:spLocks noChangeArrowheads="1"/>
          </p:cNvSpPr>
          <p:nvPr/>
        </p:nvSpPr>
        <p:spPr bwMode="auto">
          <a:xfrm>
            <a:off x="400050" y="4433888"/>
            <a:ext cx="8027988" cy="1409700"/>
          </a:xfrm>
          <a:prstGeom prst="rect">
            <a:avLst/>
          </a:prstGeom>
          <a:noFill/>
          <a:ln w="9525">
            <a:noFill/>
            <a:miter lim="800000"/>
            <a:headEnd/>
            <a:tailEnd/>
          </a:ln>
        </p:spPr>
        <p:txBody>
          <a:bodyPr/>
          <a:lstStyle/>
          <a:p>
            <a:pPr marL="285750" indent="-285750">
              <a:lnSpc>
                <a:spcPct val="105000"/>
              </a:lnSpc>
              <a:spcBef>
                <a:spcPct val="50000"/>
              </a:spcBef>
              <a:buClr>
                <a:srgbClr val="339966"/>
              </a:buClr>
              <a:buSzPct val="120000"/>
              <a:buFont typeface="Wingdings" pitchFamily="2" charset="2"/>
              <a:buChar char="§"/>
              <a:tabLst>
                <a:tab pos="4859338" algn="l"/>
              </a:tabLst>
            </a:pPr>
            <a:r>
              <a:rPr lang="en-US" sz="2600" dirty="0">
                <a:cs typeface="Arial" charset="0"/>
              </a:rPr>
              <a:t>The change in real GDP is the amount that </a:t>
            </a:r>
            <a:br>
              <a:rPr lang="en-US" sz="2600" dirty="0">
                <a:cs typeface="Arial" charset="0"/>
              </a:rPr>
            </a:br>
            <a:r>
              <a:rPr lang="en-US" sz="2600" dirty="0">
                <a:cs typeface="Arial" charset="0"/>
              </a:rPr>
              <a:t>GDP would change if prices were constant </a:t>
            </a:r>
            <a:br>
              <a:rPr lang="en-US" sz="2600" dirty="0">
                <a:cs typeface="Arial" charset="0"/>
              </a:rPr>
            </a:br>
            <a:r>
              <a:rPr lang="en-US" sz="2600" dirty="0">
                <a:cs typeface="Arial" charset="0"/>
              </a:rPr>
              <a:t>(i.e., if zero inflation). </a:t>
            </a:r>
          </a:p>
        </p:txBody>
      </p:sp>
      <p:sp>
        <p:nvSpPr>
          <p:cNvPr id="117817" name="Rectangle 57"/>
          <p:cNvSpPr>
            <a:spLocks noChangeArrowheads="1"/>
          </p:cNvSpPr>
          <p:nvPr/>
        </p:nvSpPr>
        <p:spPr bwMode="auto">
          <a:xfrm>
            <a:off x="433388" y="5700713"/>
            <a:ext cx="8027987" cy="530225"/>
          </a:xfrm>
          <a:prstGeom prst="rect">
            <a:avLst/>
          </a:prstGeom>
          <a:noFill/>
          <a:ln w="9525">
            <a:noFill/>
            <a:miter lim="800000"/>
            <a:headEnd/>
            <a:tailEnd/>
          </a:ln>
        </p:spPr>
        <p:txBody>
          <a:bodyPr/>
          <a:lstStyle/>
          <a:p>
            <a:pPr marL="285750" indent="-285750" algn="ctr">
              <a:lnSpc>
                <a:spcPct val="105000"/>
              </a:lnSpc>
              <a:spcBef>
                <a:spcPct val="25000"/>
              </a:spcBef>
              <a:buClr>
                <a:srgbClr val="00B85C"/>
              </a:buClr>
              <a:buSzPct val="120000"/>
              <a:buFont typeface="Wingdings" pitchFamily="2" charset="2"/>
              <a:buNone/>
              <a:tabLst>
                <a:tab pos="4859338" algn="l"/>
              </a:tabLst>
            </a:pPr>
            <a:r>
              <a:rPr lang="en-US" sz="2600" b="1" i="1">
                <a:solidFill>
                  <a:srgbClr val="CC0000"/>
                </a:solidFill>
                <a:cs typeface="Arial" charset="0"/>
              </a:rPr>
              <a:t>Hence, real GDP is corrected for inflation.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7763">
                                            <p:txEl>
                                              <p:pRg st="0" end="0"/>
                                            </p:txEl>
                                          </p:spTgt>
                                        </p:tgtEl>
                                        <p:attrNameLst>
                                          <p:attrName>style.visibility</p:attrName>
                                        </p:attrNameLst>
                                      </p:cBhvr>
                                      <p:to>
                                        <p:strVal val="visible"/>
                                      </p:to>
                                    </p:set>
                                    <p:animEffect transition="in" filter="wipe(left)">
                                      <p:cBhvr>
                                        <p:cTn id="11" dur="500"/>
                                        <p:tgtEl>
                                          <p:spTgt spid="11776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17816"/>
                                        </p:tgtEl>
                                        <p:attrNameLst>
                                          <p:attrName>style.visibility</p:attrName>
                                        </p:attrNameLst>
                                      </p:cBhvr>
                                      <p:to>
                                        <p:strVal val="visible"/>
                                      </p:to>
                                    </p:set>
                                    <p:animEffect transition="in" filter="wipe(left)">
                                      <p:cBhvr>
                                        <p:cTn id="20" dur="500"/>
                                        <p:tgtEl>
                                          <p:spTgt spid="1178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17817"/>
                                        </p:tgtEl>
                                        <p:attrNameLst>
                                          <p:attrName>style.visibility</p:attrName>
                                        </p:attrNameLst>
                                      </p:cBhvr>
                                      <p:to>
                                        <p:strVal val="visible"/>
                                      </p:to>
                                    </p:set>
                                    <p:animEffect transition="in" filter="wipe(left)">
                                      <p:cBhvr>
                                        <p:cTn id="25" dur="500"/>
                                        <p:tgtEl>
                                          <p:spTgt spid="1178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build="p" bldLvl="5"/>
      <p:bldP spid="117816" grpId="0"/>
      <p:bldP spid="117817" grpId="0"/>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rgbClr val="CCFFCC"/>
        </a:solidFill>
        <a:effectLst/>
      </p:bgPr>
    </p:bg>
    <p:spTree>
      <p:nvGrpSpPr>
        <p:cNvPr id="1" name=""/>
        <p:cNvGrpSpPr/>
        <p:nvPr/>
      </p:nvGrpSpPr>
      <p:grpSpPr>
        <a:xfrm>
          <a:off x="0" y="0"/>
          <a:ext cx="0" cy="0"/>
          <a:chOff x="0" y="0"/>
          <a:chExt cx="0" cy="0"/>
        </a:xfrm>
      </p:grpSpPr>
      <p:graphicFrame>
        <p:nvGraphicFramePr>
          <p:cNvPr id="10" name="Chart 9"/>
          <p:cNvGraphicFramePr>
            <a:graphicFrameLocks noGrp="1"/>
          </p:cNvGraphicFramePr>
          <p:nvPr/>
        </p:nvGraphicFramePr>
        <p:xfrm>
          <a:off x="403760" y="1092530"/>
          <a:ext cx="8585861" cy="5617028"/>
        </p:xfrm>
        <a:graphic>
          <a:graphicData uri="http://schemas.openxmlformats.org/drawingml/2006/chart">
            <c:chart xmlns:c="http://schemas.openxmlformats.org/drawingml/2006/chart" xmlns:r="http://schemas.openxmlformats.org/officeDocument/2006/relationships" r:id="rId3"/>
          </a:graphicData>
        </a:graphic>
      </p:graphicFrame>
      <p:sp>
        <p:nvSpPr>
          <p:cNvPr id="34819" name="Rectangle 2"/>
          <p:cNvSpPr>
            <a:spLocks noGrp="1" noChangeArrowheads="1"/>
          </p:cNvSpPr>
          <p:nvPr>
            <p:ph type="title" idx="4294967295"/>
          </p:nvPr>
        </p:nvSpPr>
        <p:spPr>
          <a:xfrm>
            <a:off x="274637" y="228600"/>
            <a:ext cx="8716963" cy="814387"/>
          </a:xfrm>
        </p:spPr>
        <p:txBody>
          <a:bodyPr>
            <a:normAutofit fontScale="90000"/>
          </a:bodyPr>
          <a:lstStyle/>
          <a:p>
            <a:pPr eaLnBrk="1" hangingPunct="1"/>
            <a:r>
              <a:rPr lang="en-US" sz="3400" dirty="0" smtClean="0"/>
              <a:t>Nominal and Real GDP in the U.S., </a:t>
            </a:r>
            <a:br>
              <a:rPr lang="en-US" sz="3400" dirty="0" smtClean="0"/>
            </a:br>
            <a:r>
              <a:rPr lang="en-US" sz="2800" dirty="0" smtClean="0"/>
              <a:t>1965–2010</a:t>
            </a:r>
          </a:p>
        </p:txBody>
      </p:sp>
      <p:sp>
        <p:nvSpPr>
          <p:cNvPr id="34820" name="Text Box 5"/>
          <p:cNvSpPr txBox="1">
            <a:spLocks noChangeArrowheads="1"/>
          </p:cNvSpPr>
          <p:nvPr/>
        </p:nvSpPr>
        <p:spPr bwMode="auto">
          <a:xfrm>
            <a:off x="2892488" y="2667000"/>
            <a:ext cx="1884362" cy="1219200"/>
          </a:xfrm>
          <a:prstGeom prst="rect">
            <a:avLst/>
          </a:prstGeom>
          <a:noFill/>
          <a:ln w="9525">
            <a:noFill/>
            <a:miter lim="800000"/>
            <a:headEnd/>
            <a:tailEnd/>
          </a:ln>
        </p:spPr>
        <p:txBody>
          <a:bodyPr>
            <a:spAutoFit/>
          </a:bodyPr>
          <a:lstStyle/>
          <a:p>
            <a:pPr algn="ctr">
              <a:spcBef>
                <a:spcPct val="50000"/>
              </a:spcBef>
            </a:pPr>
            <a:r>
              <a:rPr lang="en-US" sz="2600" dirty="0">
                <a:solidFill>
                  <a:srgbClr val="000000"/>
                </a:solidFill>
                <a:cs typeface="Arial" charset="0"/>
              </a:rPr>
              <a:t>Real GDP </a:t>
            </a:r>
            <a:r>
              <a:rPr lang="en-US" sz="2400" dirty="0">
                <a:solidFill>
                  <a:srgbClr val="000000"/>
                </a:solidFill>
                <a:cs typeface="Arial" charset="0"/>
              </a:rPr>
              <a:t>(base year 2005)</a:t>
            </a:r>
          </a:p>
        </p:txBody>
      </p:sp>
      <p:sp>
        <p:nvSpPr>
          <p:cNvPr id="34821" name="Text Box 6"/>
          <p:cNvSpPr txBox="1">
            <a:spLocks noChangeArrowheads="1"/>
          </p:cNvSpPr>
          <p:nvPr/>
        </p:nvSpPr>
        <p:spPr bwMode="auto">
          <a:xfrm>
            <a:off x="6324600" y="4495800"/>
            <a:ext cx="1617663" cy="885825"/>
          </a:xfrm>
          <a:prstGeom prst="rect">
            <a:avLst/>
          </a:prstGeom>
          <a:noFill/>
          <a:ln w="9525">
            <a:noFill/>
            <a:miter lim="800000"/>
            <a:headEnd/>
            <a:tailEnd/>
          </a:ln>
        </p:spPr>
        <p:txBody>
          <a:bodyPr>
            <a:spAutoFit/>
          </a:bodyPr>
          <a:lstStyle/>
          <a:p>
            <a:pPr algn="ctr">
              <a:spcBef>
                <a:spcPct val="50000"/>
              </a:spcBef>
            </a:pPr>
            <a:r>
              <a:rPr lang="en-US" sz="2600" dirty="0">
                <a:solidFill>
                  <a:srgbClr val="000000"/>
                </a:solidFill>
                <a:cs typeface="Arial" charset="0"/>
              </a:rPr>
              <a:t>Nominal GDP</a:t>
            </a:r>
            <a:endParaRPr lang="en-US" sz="2400" dirty="0">
              <a:solidFill>
                <a:srgbClr val="000000"/>
              </a:solidFill>
              <a:cs typeface="Arial" charset="0"/>
            </a:endParaRPr>
          </a:p>
        </p:txBody>
      </p:sp>
      <p:sp>
        <p:nvSpPr>
          <p:cNvPr id="34822" name="Line 7"/>
          <p:cNvSpPr>
            <a:spLocks noChangeShapeType="1"/>
          </p:cNvSpPr>
          <p:nvPr/>
        </p:nvSpPr>
        <p:spPr bwMode="auto">
          <a:xfrm flipH="1" flipV="1">
            <a:off x="5791200" y="4495800"/>
            <a:ext cx="647700" cy="246063"/>
          </a:xfrm>
          <a:prstGeom prst="line">
            <a:avLst/>
          </a:prstGeom>
          <a:noFill/>
          <a:ln w="9525">
            <a:solidFill>
              <a:schemeClr val="tx1"/>
            </a:solidFill>
            <a:round/>
            <a:headEnd/>
            <a:tailEnd/>
          </a:ln>
        </p:spPr>
        <p:txBody>
          <a:bodyPr/>
          <a:lstStyle/>
          <a:p>
            <a:endParaRPr lang="en-US"/>
          </a:p>
        </p:txBody>
      </p:sp>
      <p:sp>
        <p:nvSpPr>
          <p:cNvPr id="34823" name="Line 8"/>
          <p:cNvSpPr>
            <a:spLocks noChangeShapeType="1"/>
          </p:cNvSpPr>
          <p:nvPr/>
        </p:nvSpPr>
        <p:spPr bwMode="auto">
          <a:xfrm>
            <a:off x="4618037" y="2940050"/>
            <a:ext cx="1096963" cy="641350"/>
          </a:xfrm>
          <a:prstGeom prst="line">
            <a:avLst/>
          </a:prstGeom>
          <a:noFill/>
          <a:ln w="9525">
            <a:solidFill>
              <a:schemeClr val="tx1"/>
            </a:solidFill>
            <a:round/>
            <a:headEnd/>
            <a:tailEnd/>
          </a:ln>
        </p:spPr>
        <p:txBody>
          <a:bodyPr/>
          <a:lstStyle/>
          <a:p>
            <a:endParaRPr lang="en-US"/>
          </a:p>
        </p:txBody>
      </p:sp>
      <p:sp>
        <p:nvSpPr>
          <p:cNvPr id="34824" name="Text Box 6"/>
          <p:cNvSpPr txBox="1">
            <a:spLocks noChangeArrowheads="1"/>
          </p:cNvSpPr>
          <p:nvPr/>
        </p:nvSpPr>
        <p:spPr bwMode="auto">
          <a:xfrm rot="-5400000">
            <a:off x="-307181" y="3121819"/>
            <a:ext cx="1196975" cy="430213"/>
          </a:xfrm>
          <a:prstGeom prst="rect">
            <a:avLst/>
          </a:prstGeom>
          <a:noFill/>
          <a:ln w="9525">
            <a:noFill/>
            <a:miter lim="800000"/>
            <a:headEnd/>
            <a:tailEnd/>
          </a:ln>
        </p:spPr>
        <p:txBody>
          <a:bodyPr>
            <a:spAutoFit/>
          </a:bodyPr>
          <a:lstStyle/>
          <a:p>
            <a:pPr algn="ctr">
              <a:spcBef>
                <a:spcPct val="50000"/>
              </a:spcBef>
            </a:pPr>
            <a:r>
              <a:rPr lang="en-US" sz="2200">
                <a:solidFill>
                  <a:srgbClr val="000000"/>
                </a:solidFill>
                <a:cs typeface="Arial" charset="0"/>
              </a:rPr>
              <a:t>billions</a:t>
            </a:r>
          </a:p>
        </p:txBody>
      </p:sp>
    </p:spTree>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4" name="Rectangle 2"/>
          <p:cNvSpPr>
            <a:spLocks noGrp="1" noChangeArrowheads="1"/>
          </p:cNvSpPr>
          <p:nvPr>
            <p:ph type="title"/>
          </p:nvPr>
        </p:nvSpPr>
        <p:spPr/>
        <p:txBody>
          <a:bodyPr/>
          <a:lstStyle/>
          <a:p>
            <a:pPr eaLnBrk="1" hangingPunct="1"/>
            <a:r>
              <a:rPr lang="en-US" smtClean="0"/>
              <a:t>The GDP Deflator</a:t>
            </a:r>
          </a:p>
        </p:txBody>
      </p:sp>
      <p:sp>
        <p:nvSpPr>
          <p:cNvPr id="35845" name="Rectangle 3"/>
          <p:cNvSpPr>
            <a:spLocks noGrp="1" noChangeArrowheads="1"/>
          </p:cNvSpPr>
          <p:nvPr>
            <p:ph idx="1"/>
          </p:nvPr>
        </p:nvSpPr>
        <p:spPr/>
        <p:txBody>
          <a:bodyPr/>
          <a:lstStyle/>
          <a:p>
            <a:pPr eaLnBrk="1" hangingPunct="1"/>
            <a:r>
              <a:rPr lang="en-US" smtClean="0"/>
              <a:t>The GDP deflator is a measure of the overall level of prices.  </a:t>
            </a:r>
          </a:p>
          <a:p>
            <a:pPr eaLnBrk="1" hangingPunct="1"/>
            <a:r>
              <a:rPr lang="en-US" smtClean="0"/>
              <a:t>Definition:</a:t>
            </a:r>
          </a:p>
        </p:txBody>
      </p:sp>
      <p:sp>
        <p:nvSpPr>
          <p:cNvPr id="121861" name="Rectangle 5"/>
          <p:cNvSpPr>
            <a:spLocks noChangeArrowheads="1"/>
          </p:cNvSpPr>
          <p:nvPr/>
        </p:nvSpPr>
        <p:spPr bwMode="auto">
          <a:xfrm>
            <a:off x="385763" y="4375150"/>
            <a:ext cx="8086725" cy="1539875"/>
          </a:xfrm>
          <a:prstGeom prst="rect">
            <a:avLst/>
          </a:prstGeom>
          <a:noFill/>
          <a:ln w="9525">
            <a:noFill/>
            <a:miter lim="800000"/>
            <a:headEnd/>
            <a:tailEnd/>
          </a:ln>
        </p:spPr>
        <p:txBody>
          <a:bodyPr/>
          <a:lstStyle/>
          <a:p>
            <a:pPr marL="342900" indent="-342900">
              <a:lnSpc>
                <a:spcPct val="105000"/>
              </a:lnSpc>
              <a:spcBef>
                <a:spcPct val="45000"/>
              </a:spcBef>
              <a:buClr>
                <a:srgbClr val="339966"/>
              </a:buClr>
              <a:buSzPct val="120000"/>
              <a:buFont typeface="Wingdings" pitchFamily="2" charset="2"/>
              <a:buChar char="§"/>
            </a:pPr>
            <a:r>
              <a:rPr lang="en-US" sz="2800">
                <a:cs typeface="Arial" charset="0"/>
              </a:rPr>
              <a:t>One way to measure the economy’s </a:t>
            </a:r>
            <a:r>
              <a:rPr lang="en-US" sz="2800" b="1">
                <a:solidFill>
                  <a:srgbClr val="CC0000"/>
                </a:solidFill>
                <a:cs typeface="Arial" charset="0"/>
              </a:rPr>
              <a:t>inflation rate</a:t>
            </a:r>
            <a:r>
              <a:rPr lang="en-US" sz="2800">
                <a:cs typeface="Arial" charset="0"/>
              </a:rPr>
              <a:t> is to compute the percentage increase in the GDP deflator from one year to the next.  </a:t>
            </a:r>
          </a:p>
        </p:txBody>
      </p:sp>
      <p:grpSp>
        <p:nvGrpSpPr>
          <p:cNvPr id="2" name="Group 11"/>
          <p:cNvGrpSpPr>
            <a:grpSpLocks/>
          </p:cNvGrpSpPr>
          <p:nvPr/>
        </p:nvGrpSpPr>
        <p:grpSpPr bwMode="auto">
          <a:xfrm>
            <a:off x="1281113" y="2878138"/>
            <a:ext cx="6578600" cy="1236662"/>
            <a:chOff x="471" y="1777"/>
            <a:chExt cx="4144" cy="779"/>
          </a:xfrm>
        </p:grpSpPr>
        <p:sp>
          <p:nvSpPr>
            <p:cNvPr id="121862" name="Text Box 6"/>
            <p:cNvSpPr txBox="1">
              <a:spLocks noChangeArrowheads="1"/>
            </p:cNvSpPr>
            <p:nvPr/>
          </p:nvSpPr>
          <p:spPr bwMode="auto">
            <a:xfrm>
              <a:off x="471" y="1777"/>
              <a:ext cx="4144" cy="779"/>
            </a:xfrm>
            <a:prstGeom prst="rect">
              <a:avLst/>
            </a:prstGeom>
            <a:solidFill>
              <a:srgbClr val="FFFF99"/>
            </a:solidFill>
            <a:ln w="9525">
              <a:noFill/>
              <a:miter lim="800000"/>
              <a:headEnd/>
              <a:tailEnd/>
            </a:ln>
            <a:effectLst>
              <a:outerShdw blurRad="50800" dist="38100" dir="2700000" algn="tl" rotWithShape="0">
                <a:prstClr val="black">
                  <a:alpha val="40000"/>
                </a:prstClr>
              </a:outerShdw>
            </a:effectLst>
          </p:spPr>
          <p:txBody>
            <a:bodyPr lIns="274320" anchor="ctr"/>
            <a:lstStyle/>
            <a:p>
              <a:pPr>
                <a:spcBef>
                  <a:spcPct val="50000"/>
                </a:spcBef>
                <a:defRPr/>
              </a:pPr>
              <a:r>
                <a:rPr lang="en-US" sz="2900">
                  <a:cs typeface="Arial" charset="0"/>
                </a:rPr>
                <a:t>GDP deflator  =  100 </a:t>
              </a:r>
              <a:r>
                <a:rPr lang="en-US" sz="2900">
                  <a:latin typeface="Tahoma" pitchFamily="34" charset="0"/>
                  <a:cs typeface="Arial" charset="0"/>
                </a:rPr>
                <a:t>x</a:t>
              </a:r>
              <a:r>
                <a:rPr lang="en-US" sz="2900">
                  <a:cs typeface="Arial" charset="0"/>
                </a:rPr>
                <a:t> </a:t>
              </a:r>
            </a:p>
          </p:txBody>
        </p:sp>
        <p:grpSp>
          <p:nvGrpSpPr>
            <p:cNvPr id="3" name="Group 10"/>
            <p:cNvGrpSpPr>
              <a:grpSpLocks/>
            </p:cNvGrpSpPr>
            <p:nvPr/>
          </p:nvGrpSpPr>
          <p:grpSpPr bwMode="auto">
            <a:xfrm>
              <a:off x="2935" y="1849"/>
              <a:ext cx="1578" cy="650"/>
              <a:chOff x="2942" y="1849"/>
              <a:chExt cx="1578" cy="650"/>
            </a:xfrm>
          </p:grpSpPr>
          <p:sp>
            <p:nvSpPr>
              <p:cNvPr id="35850" name="Text Box 7"/>
              <p:cNvSpPr txBox="1">
                <a:spLocks noChangeArrowheads="1"/>
              </p:cNvSpPr>
              <p:nvPr/>
            </p:nvSpPr>
            <p:spPr bwMode="auto">
              <a:xfrm>
                <a:off x="2942" y="1849"/>
                <a:ext cx="1574" cy="336"/>
              </a:xfrm>
              <a:prstGeom prst="rect">
                <a:avLst/>
              </a:prstGeom>
              <a:noFill/>
              <a:ln w="9525">
                <a:noFill/>
                <a:miter lim="800000"/>
                <a:headEnd/>
                <a:tailEnd/>
              </a:ln>
            </p:spPr>
            <p:txBody>
              <a:bodyPr>
                <a:spAutoFit/>
              </a:bodyPr>
              <a:lstStyle/>
              <a:p>
                <a:pPr algn="ctr">
                  <a:spcBef>
                    <a:spcPct val="50000"/>
                  </a:spcBef>
                </a:pPr>
                <a:r>
                  <a:rPr lang="en-US" sz="2900" dirty="0">
                    <a:cs typeface="Arial" charset="0"/>
                  </a:rPr>
                  <a:t>nominal GDP</a:t>
                </a:r>
              </a:p>
            </p:txBody>
          </p:sp>
          <p:sp>
            <p:nvSpPr>
              <p:cNvPr id="35851" name="Text Box 8"/>
              <p:cNvSpPr txBox="1">
                <a:spLocks noChangeArrowheads="1"/>
              </p:cNvSpPr>
              <p:nvPr/>
            </p:nvSpPr>
            <p:spPr bwMode="auto">
              <a:xfrm>
                <a:off x="2946" y="2163"/>
                <a:ext cx="1574" cy="336"/>
              </a:xfrm>
              <a:prstGeom prst="rect">
                <a:avLst/>
              </a:prstGeom>
              <a:noFill/>
              <a:ln w="9525">
                <a:noFill/>
                <a:miter lim="800000"/>
                <a:headEnd/>
                <a:tailEnd/>
              </a:ln>
            </p:spPr>
            <p:txBody>
              <a:bodyPr>
                <a:spAutoFit/>
              </a:bodyPr>
              <a:lstStyle/>
              <a:p>
                <a:pPr algn="ctr">
                  <a:spcBef>
                    <a:spcPct val="50000"/>
                  </a:spcBef>
                </a:pPr>
                <a:r>
                  <a:rPr lang="en-US" sz="2900">
                    <a:cs typeface="Arial" charset="0"/>
                  </a:rPr>
                  <a:t>real GDP</a:t>
                </a:r>
              </a:p>
            </p:txBody>
          </p:sp>
          <p:sp>
            <p:nvSpPr>
              <p:cNvPr id="35852" name="Line 9"/>
              <p:cNvSpPr>
                <a:spLocks noChangeShapeType="1"/>
              </p:cNvSpPr>
              <p:nvPr/>
            </p:nvSpPr>
            <p:spPr bwMode="auto">
              <a:xfrm>
                <a:off x="3035" y="2185"/>
                <a:ext cx="1363" cy="0"/>
              </a:xfrm>
              <a:prstGeom prst="line">
                <a:avLst/>
              </a:prstGeom>
              <a:noFill/>
              <a:ln w="12700">
                <a:solidFill>
                  <a:schemeClr val="tx1"/>
                </a:solidFill>
                <a:round/>
                <a:headEnd/>
                <a:tailEnd/>
              </a:ln>
            </p:spPr>
            <p:txBody>
              <a:bodyPr/>
              <a:lstStyle/>
              <a:p>
                <a:endParaRPr lang="en-US"/>
              </a:p>
            </p:txBody>
          </p:sp>
        </p:gr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845">
                                            <p:txEl>
                                              <p:pRg st="0" end="0"/>
                                            </p:txEl>
                                          </p:spTgt>
                                        </p:tgtEl>
                                        <p:attrNameLst>
                                          <p:attrName>style.visibility</p:attrName>
                                        </p:attrNameLst>
                                      </p:cBhvr>
                                      <p:to>
                                        <p:strVal val="visible"/>
                                      </p:to>
                                    </p:set>
                                    <p:animEffect transition="in" filter="wipe(left)">
                                      <p:cBhvr>
                                        <p:cTn id="7" dur="500"/>
                                        <p:tgtEl>
                                          <p:spTgt spid="3584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5845">
                                            <p:txEl>
                                              <p:pRg st="1" end="1"/>
                                            </p:txEl>
                                          </p:spTgt>
                                        </p:tgtEl>
                                        <p:attrNameLst>
                                          <p:attrName>style.visibility</p:attrName>
                                        </p:attrNameLst>
                                      </p:cBhvr>
                                      <p:to>
                                        <p:strVal val="visible"/>
                                      </p:to>
                                    </p:set>
                                    <p:animEffect transition="in" filter="wipe(left)">
                                      <p:cBhvr>
                                        <p:cTn id="12" dur="500"/>
                                        <p:tgtEl>
                                          <p:spTgt spid="35845">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21861"/>
                                        </p:tgtEl>
                                        <p:attrNameLst>
                                          <p:attrName>style.visibility</p:attrName>
                                        </p:attrNameLst>
                                      </p:cBhvr>
                                      <p:to>
                                        <p:strVal val="visible"/>
                                      </p:to>
                                    </p:set>
                                    <p:animEffect transition="in" filter="wipe(left)">
                                      <p:cBhvr>
                                        <p:cTn id="21" dur="500"/>
                                        <p:tgtEl>
                                          <p:spTgt spid="1218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5" grpId="0" build="p" bldLvl="4"/>
      <p:bldP spid="121861"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8" name="Rectangle 2"/>
          <p:cNvSpPr>
            <a:spLocks noGrp="1" noChangeArrowheads="1"/>
          </p:cNvSpPr>
          <p:nvPr>
            <p:ph type="title" idx="4294967295"/>
          </p:nvPr>
        </p:nvSpPr>
        <p:spPr>
          <a:xfrm>
            <a:off x="400050" y="246063"/>
            <a:ext cx="6748463" cy="568325"/>
          </a:xfrm>
        </p:spPr>
        <p:txBody>
          <a:bodyPr>
            <a:normAutofit fontScale="90000"/>
          </a:bodyPr>
          <a:lstStyle/>
          <a:p>
            <a:pPr algn="l" eaLnBrk="1" hangingPunct="1"/>
            <a:r>
              <a:rPr lang="en-US" sz="3400" smtClean="0"/>
              <a:t>EXAMPLE:</a:t>
            </a:r>
          </a:p>
        </p:txBody>
      </p:sp>
      <p:sp>
        <p:nvSpPr>
          <p:cNvPr id="36869" name="Rectangle 3"/>
          <p:cNvSpPr>
            <a:spLocks noGrp="1" noChangeArrowheads="1"/>
          </p:cNvSpPr>
          <p:nvPr>
            <p:ph type="body" idx="4294967295"/>
          </p:nvPr>
        </p:nvSpPr>
        <p:spPr>
          <a:xfrm>
            <a:off x="333375" y="3644900"/>
            <a:ext cx="8145463" cy="542925"/>
          </a:xfrm>
        </p:spPr>
        <p:txBody>
          <a:bodyPr/>
          <a:lstStyle/>
          <a:p>
            <a:pPr marL="285750" indent="-285750" eaLnBrk="1" hangingPunct="1">
              <a:spcBef>
                <a:spcPct val="50000"/>
              </a:spcBef>
              <a:buFont typeface="Wingdings" pitchFamily="2" charset="2"/>
              <a:buNone/>
              <a:tabLst>
                <a:tab pos="4859338" algn="l"/>
              </a:tabLst>
            </a:pPr>
            <a:r>
              <a:rPr lang="en-US" sz="2400" smtClean="0"/>
              <a:t>Compute the GDP deflator in each year:</a:t>
            </a:r>
          </a:p>
        </p:txBody>
      </p:sp>
      <p:graphicFrame>
        <p:nvGraphicFramePr>
          <p:cNvPr id="122884" name="Group 4"/>
          <p:cNvGraphicFramePr>
            <a:graphicFrameLocks noGrp="1"/>
          </p:cNvGraphicFramePr>
          <p:nvPr/>
        </p:nvGraphicFramePr>
        <p:xfrm>
          <a:off x="550863" y="933450"/>
          <a:ext cx="7789862" cy="2315274"/>
        </p:xfrm>
        <a:graphic>
          <a:graphicData uri="http://schemas.openxmlformats.org/drawingml/2006/table">
            <a:tbl>
              <a:tblPr/>
              <a:tblGrid>
                <a:gridCol w="1103312"/>
                <a:gridCol w="1793875"/>
                <a:gridCol w="1685925"/>
                <a:gridCol w="1436688"/>
                <a:gridCol w="1770062"/>
              </a:tblGrid>
              <a:tr h="485775">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1" u="none" strike="noStrike" cap="none" normalizeH="0" baseline="0" dirty="0" smtClean="0">
                          <a:ln>
                            <a:noFill/>
                          </a:ln>
                          <a:solidFill>
                            <a:schemeClr val="tx1"/>
                          </a:solidFill>
                          <a:effectLst/>
                          <a:latin typeface="Arial" charset="0"/>
                        </a:rPr>
                        <a:t>year</a:t>
                      </a:r>
                    </a:p>
                  </a:txBody>
                  <a:tcPr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1" u="none" strike="noStrike" cap="none" normalizeH="0" baseline="0" smtClean="0">
                          <a:ln>
                            <a:noFill/>
                          </a:ln>
                          <a:solidFill>
                            <a:schemeClr val="tx1"/>
                          </a:solidFill>
                          <a:effectLst/>
                          <a:latin typeface="Arial" charset="0"/>
                        </a:rPr>
                        <a:t>Nominal </a:t>
                      </a:r>
                      <a:br>
                        <a:rPr kumimoji="0" lang="en-US" sz="2400" b="0" i="1" u="none" strike="noStrike" cap="none" normalizeH="0" baseline="0" smtClean="0">
                          <a:ln>
                            <a:noFill/>
                          </a:ln>
                          <a:solidFill>
                            <a:schemeClr val="tx1"/>
                          </a:solidFill>
                          <a:effectLst/>
                          <a:latin typeface="Arial" charset="0"/>
                        </a:rPr>
                      </a:br>
                      <a:r>
                        <a:rPr kumimoji="0" lang="en-US" sz="2400" b="0" i="1" u="none" strike="noStrike" cap="none" normalizeH="0" baseline="0" smtClean="0">
                          <a:ln>
                            <a:noFill/>
                          </a:ln>
                          <a:solidFill>
                            <a:schemeClr val="tx1"/>
                          </a:solidFill>
                          <a:effectLst/>
                          <a:latin typeface="Arial" charset="0"/>
                        </a:rPr>
                        <a:t>GDP</a:t>
                      </a:r>
                    </a:p>
                  </a:txBody>
                  <a:tcPr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1" u="none" strike="noStrike" cap="none" normalizeH="0" baseline="0" smtClean="0">
                          <a:ln>
                            <a:noFill/>
                          </a:ln>
                          <a:solidFill>
                            <a:schemeClr val="tx1"/>
                          </a:solidFill>
                          <a:effectLst/>
                          <a:latin typeface="Arial" charset="0"/>
                        </a:rPr>
                        <a:t>Real </a:t>
                      </a:r>
                      <a:br>
                        <a:rPr kumimoji="0" lang="en-US" sz="2400" b="0" i="1" u="none" strike="noStrike" cap="none" normalizeH="0" baseline="0" smtClean="0">
                          <a:ln>
                            <a:noFill/>
                          </a:ln>
                          <a:solidFill>
                            <a:schemeClr val="tx1"/>
                          </a:solidFill>
                          <a:effectLst/>
                          <a:latin typeface="Arial" charset="0"/>
                        </a:rPr>
                      </a:br>
                      <a:r>
                        <a:rPr kumimoji="0" lang="en-US" sz="2400" b="0" i="1" u="none" strike="noStrike" cap="none" normalizeH="0" baseline="0" smtClean="0">
                          <a:ln>
                            <a:noFill/>
                          </a:ln>
                          <a:solidFill>
                            <a:schemeClr val="tx1"/>
                          </a:solidFill>
                          <a:effectLst/>
                          <a:latin typeface="Arial" charset="0"/>
                        </a:rPr>
                        <a:t>GDP</a:t>
                      </a:r>
                    </a:p>
                  </a:txBody>
                  <a:tcPr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1" u="none" strike="noStrike" cap="none" normalizeH="0" baseline="0" smtClean="0">
                          <a:ln>
                            <a:noFill/>
                          </a:ln>
                          <a:solidFill>
                            <a:schemeClr val="tx1"/>
                          </a:solidFill>
                          <a:effectLst/>
                          <a:latin typeface="Arial" charset="0"/>
                        </a:rPr>
                        <a:t>GDP </a:t>
                      </a:r>
                      <a:br>
                        <a:rPr kumimoji="0" lang="en-US" sz="2400" b="0" i="1" u="none" strike="noStrike" cap="none" normalizeH="0" baseline="0" smtClean="0">
                          <a:ln>
                            <a:noFill/>
                          </a:ln>
                          <a:solidFill>
                            <a:schemeClr val="tx1"/>
                          </a:solidFill>
                          <a:effectLst/>
                          <a:latin typeface="Arial" charset="0"/>
                        </a:rPr>
                      </a:br>
                      <a:r>
                        <a:rPr kumimoji="0" lang="en-US" sz="2400" b="0" i="1" u="none" strike="noStrike" cap="none" normalizeH="0" baseline="0" smtClean="0">
                          <a:ln>
                            <a:noFill/>
                          </a:ln>
                          <a:solidFill>
                            <a:schemeClr val="tx1"/>
                          </a:solidFill>
                          <a:effectLst/>
                          <a:latin typeface="Arial" charset="0"/>
                        </a:rPr>
                        <a:t>Deflator</a:t>
                      </a:r>
                    </a:p>
                  </a:txBody>
                  <a:tcPr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400" b="0" i="1" u="none" strike="noStrike" cap="none" normalizeH="0" baseline="0" smtClean="0">
                        <a:ln>
                          <a:noFill/>
                        </a:ln>
                        <a:solidFill>
                          <a:schemeClr val="tx1"/>
                        </a:solidFill>
                        <a:effectLst/>
                        <a:latin typeface="Arial" charset="0"/>
                      </a:endParaRPr>
                    </a:p>
                  </a:txBody>
                  <a:tcPr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485775">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2011</a:t>
                      </a:r>
                    </a:p>
                  </a:txBody>
                  <a:tcPr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$6000</a:t>
                      </a:r>
                    </a:p>
                  </a:txBody>
                  <a:tcPr marR="22860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$6000</a:t>
                      </a:r>
                    </a:p>
                  </a:txBody>
                  <a:tcPr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485775">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2012</a:t>
                      </a:r>
                    </a:p>
                  </a:txBody>
                  <a:tcPr anchor="ctr" anchorCtr="1"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$8250</a:t>
                      </a:r>
                    </a:p>
                  </a:txBody>
                  <a:tcPr marR="2286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$7200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anchor="ctr" anchorCtr="1" horzOverflow="overflow">
                    <a:lnL>
                      <a:noFill/>
                    </a:lnL>
                    <a:lnR>
                      <a:noFill/>
                    </a:lnR>
                    <a:lnT>
                      <a:noFill/>
                    </a:lnT>
                    <a:lnB>
                      <a:noFill/>
                    </a:lnB>
                    <a:lnTlToBr>
                      <a:noFill/>
                    </a:lnTlToBr>
                    <a:lnBlToTr>
                      <a:noFill/>
                    </a:lnBlToTr>
                    <a:noFill/>
                  </a:tcPr>
                </a:tc>
              </a:tr>
              <a:tr h="484188">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2013</a:t>
                      </a:r>
                    </a:p>
                  </a:txBody>
                  <a:tcPr anchor="ctr" anchorCtr="1"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$10,800</a:t>
                      </a:r>
                    </a:p>
                  </a:txBody>
                  <a:tcPr marR="2286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$8400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anchor="ctr" anchorCtr="1" horzOverflow="overflow">
                    <a:lnL>
                      <a:noFill/>
                    </a:lnL>
                    <a:lnR>
                      <a:noFill/>
                    </a:lnR>
                    <a:lnT>
                      <a:noFill/>
                    </a:lnT>
                    <a:lnB>
                      <a:noFill/>
                    </a:lnB>
                    <a:lnTlToBr>
                      <a:noFill/>
                    </a:lnTlToBr>
                    <a:lnBlToTr>
                      <a:noFill/>
                    </a:lnBlToTr>
                    <a:noFill/>
                  </a:tcPr>
                </a:tc>
              </a:tr>
            </a:tbl>
          </a:graphicData>
        </a:graphic>
      </p:graphicFrame>
      <p:grpSp>
        <p:nvGrpSpPr>
          <p:cNvPr id="2" name="Group 42"/>
          <p:cNvGrpSpPr>
            <a:grpSpLocks/>
          </p:cNvGrpSpPr>
          <p:nvPr/>
        </p:nvGrpSpPr>
        <p:grpSpPr bwMode="auto">
          <a:xfrm>
            <a:off x="674688" y="1836738"/>
            <a:ext cx="6269037" cy="2981325"/>
            <a:chOff x="425" y="1157"/>
            <a:chExt cx="3949" cy="1878"/>
          </a:xfrm>
        </p:grpSpPr>
        <p:sp>
          <p:nvSpPr>
            <p:cNvPr id="36905" name="Rectangle 43"/>
            <p:cNvSpPr>
              <a:spLocks noChangeArrowheads="1"/>
            </p:cNvSpPr>
            <p:nvPr/>
          </p:nvSpPr>
          <p:spPr bwMode="auto">
            <a:xfrm>
              <a:off x="425" y="2693"/>
              <a:ext cx="3949" cy="342"/>
            </a:xfrm>
            <a:prstGeom prst="rect">
              <a:avLst/>
            </a:prstGeom>
            <a:noFill/>
            <a:ln w="9525">
              <a:noFill/>
              <a:miter lim="800000"/>
              <a:headEnd/>
              <a:tailEnd/>
            </a:ln>
          </p:spPr>
          <p:txBody>
            <a:bodyPr/>
            <a:lstStyle/>
            <a:p>
              <a:pPr>
                <a:lnSpc>
                  <a:spcPct val="105000"/>
                </a:lnSpc>
                <a:spcBef>
                  <a:spcPct val="50000"/>
                </a:spcBef>
                <a:buClr>
                  <a:srgbClr val="00B85C"/>
                </a:buClr>
                <a:buSzPct val="120000"/>
                <a:buFont typeface="Wingdings" pitchFamily="2" charset="2"/>
                <a:buNone/>
                <a:tabLst>
                  <a:tab pos="1200150" algn="l"/>
                </a:tabLst>
              </a:pPr>
              <a:r>
                <a:rPr lang="en-US" sz="2400" dirty="0" smtClean="0">
                  <a:cs typeface="Arial" charset="0"/>
                </a:rPr>
                <a:t>2011:</a:t>
              </a:r>
              <a:r>
                <a:rPr lang="en-US" sz="2400" dirty="0">
                  <a:cs typeface="Arial" charset="0"/>
                </a:rPr>
                <a:t>	100 x (6000/6000)  = 	</a:t>
              </a:r>
              <a:r>
                <a:rPr lang="en-US" sz="2400" dirty="0">
                  <a:solidFill>
                    <a:srgbClr val="FF0000"/>
                  </a:solidFill>
                  <a:cs typeface="Arial" charset="0"/>
                </a:rPr>
                <a:t>100.0</a:t>
              </a:r>
            </a:p>
          </p:txBody>
        </p:sp>
        <p:sp>
          <p:nvSpPr>
            <p:cNvPr id="36906" name="Rectangle 44"/>
            <p:cNvSpPr>
              <a:spLocks noChangeArrowheads="1"/>
            </p:cNvSpPr>
            <p:nvPr/>
          </p:nvSpPr>
          <p:spPr bwMode="auto">
            <a:xfrm>
              <a:off x="3341" y="1157"/>
              <a:ext cx="704" cy="275"/>
            </a:xfrm>
            <a:prstGeom prst="rect">
              <a:avLst/>
            </a:prstGeom>
            <a:noFill/>
            <a:ln w="9525">
              <a:noFill/>
              <a:miter lim="800000"/>
              <a:headEnd/>
              <a:tailEnd/>
            </a:ln>
          </p:spPr>
          <p:txBody>
            <a:bodyPr anchor="ctr" anchorCtr="1"/>
            <a:lstStyle/>
            <a:p>
              <a:pPr algn="ctr">
                <a:lnSpc>
                  <a:spcPct val="105000"/>
                </a:lnSpc>
                <a:spcBef>
                  <a:spcPct val="50000"/>
                </a:spcBef>
                <a:buClr>
                  <a:srgbClr val="00B85C"/>
                </a:buClr>
                <a:buSzPct val="120000"/>
                <a:buFont typeface="Wingdings" pitchFamily="2" charset="2"/>
                <a:buNone/>
              </a:pPr>
              <a:r>
                <a:rPr lang="en-US" sz="2400">
                  <a:solidFill>
                    <a:srgbClr val="FF0000"/>
                  </a:solidFill>
                  <a:cs typeface="Arial" charset="0"/>
                </a:rPr>
                <a:t>100.0</a:t>
              </a:r>
            </a:p>
          </p:txBody>
        </p:sp>
      </p:grpSp>
      <p:grpSp>
        <p:nvGrpSpPr>
          <p:cNvPr id="3" name="Group 45"/>
          <p:cNvGrpSpPr>
            <a:grpSpLocks/>
          </p:cNvGrpSpPr>
          <p:nvPr/>
        </p:nvGrpSpPr>
        <p:grpSpPr bwMode="auto">
          <a:xfrm>
            <a:off x="682625" y="2333625"/>
            <a:ext cx="6269038" cy="3070225"/>
            <a:chOff x="430" y="1463"/>
            <a:chExt cx="3949" cy="1934"/>
          </a:xfrm>
        </p:grpSpPr>
        <p:sp>
          <p:nvSpPr>
            <p:cNvPr id="36903" name="Rectangle 46"/>
            <p:cNvSpPr>
              <a:spLocks noChangeArrowheads="1"/>
            </p:cNvSpPr>
            <p:nvPr/>
          </p:nvSpPr>
          <p:spPr bwMode="auto">
            <a:xfrm>
              <a:off x="430" y="3055"/>
              <a:ext cx="3949" cy="342"/>
            </a:xfrm>
            <a:prstGeom prst="rect">
              <a:avLst/>
            </a:prstGeom>
            <a:noFill/>
            <a:ln w="9525">
              <a:noFill/>
              <a:miter lim="800000"/>
              <a:headEnd/>
              <a:tailEnd/>
            </a:ln>
          </p:spPr>
          <p:txBody>
            <a:bodyPr/>
            <a:lstStyle/>
            <a:p>
              <a:pPr>
                <a:lnSpc>
                  <a:spcPct val="105000"/>
                </a:lnSpc>
                <a:spcBef>
                  <a:spcPct val="50000"/>
                </a:spcBef>
                <a:buClr>
                  <a:srgbClr val="00B85C"/>
                </a:buClr>
                <a:buSzPct val="120000"/>
                <a:buFont typeface="Wingdings" pitchFamily="2" charset="2"/>
                <a:buNone/>
                <a:tabLst>
                  <a:tab pos="1200150" algn="l"/>
                </a:tabLst>
              </a:pPr>
              <a:r>
                <a:rPr lang="en-US" sz="2400" dirty="0" smtClean="0">
                  <a:cs typeface="Arial" charset="0"/>
                </a:rPr>
                <a:t>2012:</a:t>
              </a:r>
              <a:r>
                <a:rPr lang="en-US" sz="2400" dirty="0">
                  <a:cs typeface="Arial" charset="0"/>
                </a:rPr>
                <a:t>	100 x (8250/7200)  = 	</a:t>
              </a:r>
              <a:r>
                <a:rPr lang="en-US" sz="2400" dirty="0">
                  <a:solidFill>
                    <a:srgbClr val="FF0000"/>
                  </a:solidFill>
                  <a:cs typeface="Arial" charset="0"/>
                </a:rPr>
                <a:t>114.6</a:t>
              </a:r>
            </a:p>
          </p:txBody>
        </p:sp>
        <p:sp>
          <p:nvSpPr>
            <p:cNvPr id="36904" name="Rectangle 47"/>
            <p:cNvSpPr>
              <a:spLocks noChangeArrowheads="1"/>
            </p:cNvSpPr>
            <p:nvPr/>
          </p:nvSpPr>
          <p:spPr bwMode="auto">
            <a:xfrm>
              <a:off x="3339" y="1463"/>
              <a:ext cx="704" cy="275"/>
            </a:xfrm>
            <a:prstGeom prst="rect">
              <a:avLst/>
            </a:prstGeom>
            <a:noFill/>
            <a:ln w="9525">
              <a:noFill/>
              <a:miter lim="800000"/>
              <a:headEnd/>
              <a:tailEnd/>
            </a:ln>
          </p:spPr>
          <p:txBody>
            <a:bodyPr anchor="ctr" anchorCtr="1"/>
            <a:lstStyle/>
            <a:p>
              <a:pPr algn="ctr">
                <a:lnSpc>
                  <a:spcPct val="105000"/>
                </a:lnSpc>
                <a:spcBef>
                  <a:spcPct val="50000"/>
                </a:spcBef>
                <a:buClr>
                  <a:srgbClr val="00B85C"/>
                </a:buClr>
                <a:buSzPct val="120000"/>
                <a:buFont typeface="Wingdings" pitchFamily="2" charset="2"/>
                <a:buNone/>
              </a:pPr>
              <a:r>
                <a:rPr lang="en-US" sz="2400">
                  <a:solidFill>
                    <a:srgbClr val="FF0000"/>
                  </a:solidFill>
                  <a:cs typeface="Arial" charset="0"/>
                </a:rPr>
                <a:t>114.6</a:t>
              </a:r>
            </a:p>
          </p:txBody>
        </p:sp>
      </p:grpSp>
      <p:grpSp>
        <p:nvGrpSpPr>
          <p:cNvPr id="4" name="Group 48"/>
          <p:cNvGrpSpPr>
            <a:grpSpLocks/>
          </p:cNvGrpSpPr>
          <p:nvPr/>
        </p:nvGrpSpPr>
        <p:grpSpPr bwMode="auto">
          <a:xfrm>
            <a:off x="679450" y="2808288"/>
            <a:ext cx="6269038" cy="3214687"/>
            <a:chOff x="428" y="1769"/>
            <a:chExt cx="3949" cy="2025"/>
          </a:xfrm>
        </p:grpSpPr>
        <p:sp>
          <p:nvSpPr>
            <p:cNvPr id="36901" name="Rectangle 49"/>
            <p:cNvSpPr>
              <a:spLocks noChangeArrowheads="1"/>
            </p:cNvSpPr>
            <p:nvPr/>
          </p:nvSpPr>
          <p:spPr bwMode="auto">
            <a:xfrm>
              <a:off x="428" y="3452"/>
              <a:ext cx="3949" cy="342"/>
            </a:xfrm>
            <a:prstGeom prst="rect">
              <a:avLst/>
            </a:prstGeom>
            <a:noFill/>
            <a:ln w="9525">
              <a:noFill/>
              <a:miter lim="800000"/>
              <a:headEnd/>
              <a:tailEnd/>
            </a:ln>
          </p:spPr>
          <p:txBody>
            <a:bodyPr/>
            <a:lstStyle/>
            <a:p>
              <a:pPr>
                <a:lnSpc>
                  <a:spcPct val="105000"/>
                </a:lnSpc>
                <a:spcBef>
                  <a:spcPct val="50000"/>
                </a:spcBef>
                <a:buClr>
                  <a:srgbClr val="00B85C"/>
                </a:buClr>
                <a:buSzPct val="120000"/>
                <a:buFont typeface="Wingdings" pitchFamily="2" charset="2"/>
                <a:buNone/>
                <a:tabLst>
                  <a:tab pos="1081088" algn="l"/>
                </a:tabLst>
              </a:pPr>
              <a:r>
                <a:rPr lang="en-US" sz="2400" dirty="0" smtClean="0">
                  <a:cs typeface="Arial" charset="0"/>
                </a:rPr>
                <a:t>2013:</a:t>
              </a:r>
              <a:r>
                <a:rPr lang="en-US" sz="2400" dirty="0">
                  <a:cs typeface="Arial" charset="0"/>
                </a:rPr>
                <a:t>	100 x (10,800/8400) = 	</a:t>
              </a:r>
              <a:r>
                <a:rPr lang="en-US" sz="2400" dirty="0">
                  <a:solidFill>
                    <a:srgbClr val="FF0000"/>
                  </a:solidFill>
                  <a:cs typeface="Arial" charset="0"/>
                </a:rPr>
                <a:t>128.6</a:t>
              </a:r>
            </a:p>
          </p:txBody>
        </p:sp>
        <p:sp>
          <p:nvSpPr>
            <p:cNvPr id="36902" name="Rectangle 50"/>
            <p:cNvSpPr>
              <a:spLocks noChangeArrowheads="1"/>
            </p:cNvSpPr>
            <p:nvPr/>
          </p:nvSpPr>
          <p:spPr bwMode="auto">
            <a:xfrm>
              <a:off x="3337" y="1769"/>
              <a:ext cx="704" cy="275"/>
            </a:xfrm>
            <a:prstGeom prst="rect">
              <a:avLst/>
            </a:prstGeom>
            <a:noFill/>
            <a:ln w="9525">
              <a:noFill/>
              <a:miter lim="800000"/>
              <a:headEnd/>
              <a:tailEnd/>
            </a:ln>
          </p:spPr>
          <p:txBody>
            <a:bodyPr anchor="ctr" anchorCtr="1"/>
            <a:lstStyle/>
            <a:p>
              <a:pPr algn="ctr">
                <a:lnSpc>
                  <a:spcPct val="105000"/>
                </a:lnSpc>
                <a:spcBef>
                  <a:spcPct val="50000"/>
                </a:spcBef>
                <a:buClr>
                  <a:srgbClr val="00B85C"/>
                </a:buClr>
                <a:buSzPct val="120000"/>
                <a:buFont typeface="Wingdings" pitchFamily="2" charset="2"/>
                <a:buNone/>
              </a:pPr>
              <a:r>
                <a:rPr lang="en-US" sz="2400">
                  <a:solidFill>
                    <a:srgbClr val="FF0000"/>
                  </a:solidFill>
                  <a:cs typeface="Arial" charset="0"/>
                </a:rPr>
                <a:t>128.6</a:t>
              </a:r>
            </a:p>
          </p:txBody>
        </p:sp>
      </p:grpSp>
      <p:grpSp>
        <p:nvGrpSpPr>
          <p:cNvPr id="5" name="Group 51"/>
          <p:cNvGrpSpPr>
            <a:grpSpLocks/>
          </p:cNvGrpSpPr>
          <p:nvPr/>
        </p:nvGrpSpPr>
        <p:grpSpPr bwMode="auto">
          <a:xfrm>
            <a:off x="6338888" y="2016125"/>
            <a:ext cx="1282700" cy="525463"/>
            <a:chOff x="4028" y="1270"/>
            <a:chExt cx="808" cy="331"/>
          </a:xfrm>
        </p:grpSpPr>
        <p:sp>
          <p:nvSpPr>
            <p:cNvPr id="36899" name="Text Box 52"/>
            <p:cNvSpPr txBox="1">
              <a:spLocks noChangeArrowheads="1"/>
            </p:cNvSpPr>
            <p:nvPr/>
          </p:nvSpPr>
          <p:spPr bwMode="auto">
            <a:xfrm>
              <a:off x="4208" y="1282"/>
              <a:ext cx="628" cy="298"/>
            </a:xfrm>
            <a:prstGeom prst="rect">
              <a:avLst/>
            </a:prstGeom>
            <a:solidFill>
              <a:srgbClr val="FFCC99"/>
            </a:solidFill>
            <a:ln w="9525">
              <a:noFill/>
              <a:miter lim="800000"/>
              <a:headEnd/>
              <a:tailEnd/>
            </a:ln>
          </p:spPr>
          <p:txBody>
            <a:bodyPr lIns="45720" rIns="45720">
              <a:spAutoFit/>
            </a:bodyPr>
            <a:lstStyle/>
            <a:p>
              <a:pPr>
                <a:spcBef>
                  <a:spcPct val="50000"/>
                </a:spcBef>
              </a:pPr>
              <a:r>
                <a:rPr lang="en-US" sz="2500" dirty="0">
                  <a:cs typeface="Arial" charset="0"/>
                </a:rPr>
                <a:t>14.6%</a:t>
              </a:r>
            </a:p>
          </p:txBody>
        </p:sp>
        <p:sp>
          <p:nvSpPr>
            <p:cNvPr id="36900" name="AutoShape 53"/>
            <p:cNvSpPr>
              <a:spLocks/>
            </p:cNvSpPr>
            <p:nvPr/>
          </p:nvSpPr>
          <p:spPr bwMode="auto">
            <a:xfrm>
              <a:off x="4028" y="1270"/>
              <a:ext cx="146" cy="331"/>
            </a:xfrm>
            <a:prstGeom prst="rightBrace">
              <a:avLst>
                <a:gd name="adj1" fmla="val 18893"/>
                <a:gd name="adj2" fmla="val 50000"/>
              </a:avLst>
            </a:prstGeom>
            <a:noFill/>
            <a:ln w="19050">
              <a:solidFill>
                <a:srgbClr val="660066"/>
              </a:solidFill>
              <a:round/>
              <a:headEnd/>
              <a:tailEnd/>
            </a:ln>
          </p:spPr>
          <p:txBody>
            <a:bodyPr wrap="none" anchor="ctr"/>
            <a:lstStyle/>
            <a:p>
              <a:endParaRPr lang="en-US">
                <a:cs typeface="Arial" charset="0"/>
              </a:endParaRPr>
            </a:p>
          </p:txBody>
        </p:sp>
      </p:grpSp>
      <p:grpSp>
        <p:nvGrpSpPr>
          <p:cNvPr id="6" name="Group 54"/>
          <p:cNvGrpSpPr>
            <a:grpSpLocks/>
          </p:cNvGrpSpPr>
          <p:nvPr/>
        </p:nvGrpSpPr>
        <p:grpSpPr bwMode="auto">
          <a:xfrm>
            <a:off x="6343650" y="2540000"/>
            <a:ext cx="1289050" cy="558800"/>
            <a:chOff x="4024" y="1600"/>
            <a:chExt cx="812" cy="352"/>
          </a:xfrm>
        </p:grpSpPr>
        <p:sp>
          <p:nvSpPr>
            <p:cNvPr id="36897" name="Text Box 55"/>
            <p:cNvSpPr txBox="1">
              <a:spLocks noChangeArrowheads="1"/>
            </p:cNvSpPr>
            <p:nvPr/>
          </p:nvSpPr>
          <p:spPr bwMode="auto">
            <a:xfrm>
              <a:off x="4211" y="1654"/>
              <a:ext cx="625" cy="298"/>
            </a:xfrm>
            <a:prstGeom prst="rect">
              <a:avLst/>
            </a:prstGeom>
            <a:solidFill>
              <a:srgbClr val="FFCC99"/>
            </a:solidFill>
            <a:ln w="9525">
              <a:noFill/>
              <a:miter lim="800000"/>
              <a:headEnd/>
              <a:tailEnd/>
            </a:ln>
          </p:spPr>
          <p:txBody>
            <a:bodyPr lIns="45720" rIns="45720">
              <a:spAutoFit/>
            </a:bodyPr>
            <a:lstStyle/>
            <a:p>
              <a:pPr>
                <a:spcBef>
                  <a:spcPct val="50000"/>
                </a:spcBef>
              </a:pPr>
              <a:r>
                <a:rPr lang="en-US" sz="2500">
                  <a:cs typeface="Arial" charset="0"/>
                </a:rPr>
                <a:t>12.2%</a:t>
              </a:r>
            </a:p>
          </p:txBody>
        </p:sp>
        <p:sp>
          <p:nvSpPr>
            <p:cNvPr id="36898" name="AutoShape 56"/>
            <p:cNvSpPr>
              <a:spLocks/>
            </p:cNvSpPr>
            <p:nvPr/>
          </p:nvSpPr>
          <p:spPr bwMode="auto">
            <a:xfrm>
              <a:off x="4024" y="1600"/>
              <a:ext cx="149" cy="341"/>
            </a:xfrm>
            <a:prstGeom prst="rightBrace">
              <a:avLst>
                <a:gd name="adj1" fmla="val 19072"/>
                <a:gd name="adj2" fmla="val 50000"/>
              </a:avLst>
            </a:prstGeom>
            <a:noFill/>
            <a:ln w="19050">
              <a:solidFill>
                <a:srgbClr val="660066"/>
              </a:solidFill>
              <a:round/>
              <a:headEnd/>
              <a:tailEnd/>
            </a:ln>
          </p:spPr>
          <p:txBody>
            <a:bodyPr wrap="none" anchor="ctr"/>
            <a:lstStyle/>
            <a:p>
              <a:endParaRPr lang="en-US">
                <a:cs typeface="Arial" charset="0"/>
              </a:endParaRP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869">
                                            <p:txEl>
                                              <p:pRg st="0" end="0"/>
                                            </p:txEl>
                                          </p:spTgt>
                                        </p:tgtEl>
                                        <p:attrNameLst>
                                          <p:attrName>style.visibility</p:attrName>
                                        </p:attrNameLst>
                                      </p:cBhvr>
                                      <p:to>
                                        <p:strVal val="visible"/>
                                      </p:to>
                                    </p:set>
                                    <p:animEffect transition="in" filter="wipe(left)">
                                      <p:cBhvr>
                                        <p:cTn id="7" dur="500"/>
                                        <p:tgtEl>
                                          <p:spTgt spid="3686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subTnLst>
                                    <p:animClr clrSpc="rgb" dir="cw">
                                      <p:cBhvr override="childStyle">
                                        <p:cTn dur="1" fill="hold" display="0" masterRel="nextClick" afterEffect="1"/>
                                        <p:tgtEl>
                                          <p:spTgt spid="2"/>
                                        </p:tgtEl>
                                        <p:attrNameLst>
                                          <p:attrName>ppt_c</p:attrName>
                                        </p:attrNameLst>
                                      </p:cBhvr>
                                      <p:to>
                                        <a:srgbClr val="000000"/>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subTnLst>
                                    <p:animClr clrSpc="rgb" dir="cw">
                                      <p:cBhvr override="childStyle">
                                        <p:cTn dur="1" fill="hold" display="0" masterRel="nextClick" afterEffect="1"/>
                                        <p:tgtEl>
                                          <p:spTgt spid="3"/>
                                        </p:tgtEl>
                                        <p:attrNameLst>
                                          <p:attrName>ppt_c</p:attrName>
                                        </p:attrNameLst>
                                      </p:cBhvr>
                                      <p:to>
                                        <a:srgbClr val="000000"/>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subTnLst>
                                    <p:animClr clrSpc="rgb" dir="cw">
                                      <p:cBhvr override="childStyle">
                                        <p:cTn dur="1" fill="hold" display="0" masterRel="nextClick" afterEffect="1"/>
                                        <p:tgtEl>
                                          <p:spTgt spid="4"/>
                                        </p:tgtEl>
                                        <p:attrNameLst>
                                          <p:attrName>ppt_c</p:attrName>
                                        </p:attrNameLst>
                                      </p:cBhvr>
                                      <p:to>
                                        <a:srgbClr val="000000"/>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build="p" bldLvl="4"/>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solidFill>
          <a:srgbClr val="FFF4D5"/>
        </a:solidFill>
        <a:effectLst/>
      </p:bgPr>
    </p:bg>
    <p:spTree>
      <p:nvGrpSpPr>
        <p:cNvPr id="1" name=""/>
        <p:cNvGrpSpPr/>
        <p:nvPr/>
      </p:nvGrpSpPr>
      <p:grpSpPr>
        <a:xfrm>
          <a:off x="0" y="0"/>
          <a:ext cx="0" cy="0"/>
          <a:chOff x="0" y="0"/>
          <a:chExt cx="0" cy="0"/>
        </a:xfrm>
      </p:grpSpPr>
      <p:sp>
        <p:nvSpPr>
          <p:cNvPr id="33794" name="Rectangle 8"/>
          <p:cNvSpPr>
            <a:spLocks noChangeArrowheads="1"/>
          </p:cNvSpPr>
          <p:nvPr/>
        </p:nvSpPr>
        <p:spPr bwMode="auto">
          <a:xfrm>
            <a:off x="0" y="0"/>
            <a:ext cx="304800" cy="6858000"/>
          </a:xfrm>
          <a:prstGeom prst="rect">
            <a:avLst/>
          </a:prstGeom>
          <a:solidFill>
            <a:srgbClr val="D6B128"/>
          </a:solidFill>
          <a:ln w="9525">
            <a:noFill/>
            <a:miter lim="800000"/>
            <a:headEnd/>
            <a:tailEnd/>
          </a:ln>
        </p:spPr>
        <p:txBody>
          <a:bodyPr wrap="none" anchor="ctr"/>
          <a:lstStyle/>
          <a:p>
            <a:pPr fontAlgn="base">
              <a:spcBef>
                <a:spcPct val="0"/>
              </a:spcBef>
              <a:spcAft>
                <a:spcPct val="0"/>
              </a:spcAft>
            </a:pPr>
            <a:endParaRPr lang="en-US" smtClean="0">
              <a:solidFill>
                <a:srgbClr val="000000"/>
              </a:solidFill>
              <a:cs typeface="Arial" charset="0"/>
            </a:endParaRPr>
          </a:p>
        </p:txBody>
      </p:sp>
      <p:sp>
        <p:nvSpPr>
          <p:cNvPr id="73732" name="Rectangle 4"/>
          <p:cNvSpPr>
            <a:spLocks noGrp="1" noChangeArrowheads="1"/>
          </p:cNvSpPr>
          <p:nvPr>
            <p:ph type="title"/>
          </p:nvPr>
        </p:nvSpPr>
        <p:spPr>
          <a:xfrm>
            <a:off x="533400" y="152400"/>
            <a:ext cx="8208963" cy="954088"/>
          </a:xfrm>
        </p:spPr>
        <p:txBody>
          <a:bodyPr>
            <a:normAutofit fontScale="90000"/>
          </a:bodyPr>
          <a:lstStyle/>
          <a:p>
            <a:pPr algn="l" eaLnBrk="1" hangingPunct="1">
              <a:defRPr/>
            </a:pPr>
            <a:r>
              <a:rPr lang="en-US" sz="2400" b="0" spc="400" dirty="0" smtClean="0">
                <a:solidFill>
                  <a:srgbClr val="996633"/>
                </a:solidFill>
                <a:effectLst>
                  <a:outerShdw blurRad="38100" dist="38100" dir="2700000" algn="tl">
                    <a:srgbClr val="C0C0C0"/>
                  </a:outerShdw>
                </a:effectLst>
                <a:latin typeface="Tahoma" pitchFamily="34" charset="0"/>
                <a:cs typeface="Arial" charset="0"/>
              </a:rPr>
              <a:t>ACTIVE LEARNING</a:t>
            </a:r>
            <a:r>
              <a:rPr lang="en-US" sz="2400" b="0" dirty="0" smtClean="0">
                <a:solidFill>
                  <a:srgbClr val="996633"/>
                </a:solidFill>
                <a:effectLst>
                  <a:outerShdw blurRad="38100" dist="38100" dir="2700000" algn="tl">
                    <a:srgbClr val="C0C0C0"/>
                  </a:outerShdw>
                </a:effectLst>
                <a:latin typeface="Tahoma" pitchFamily="34" charset="0"/>
                <a:cs typeface="Arial" charset="0"/>
              </a:rPr>
              <a:t>   </a:t>
            </a:r>
            <a:r>
              <a:rPr lang="en-US" sz="7100" baseline="-10000" dirty="0" smtClean="0">
                <a:solidFill>
                  <a:srgbClr val="C00000"/>
                </a:solidFill>
                <a:latin typeface="Century" pitchFamily="18" charset="0"/>
                <a:cs typeface="Times New Roman" pitchFamily="18" charset="0"/>
              </a:rPr>
              <a:t>2</a:t>
            </a:r>
            <a:r>
              <a:rPr lang="en-US" sz="2400" b="0" dirty="0" smtClean="0">
                <a:solidFill>
                  <a:srgbClr val="996633"/>
                </a:solidFill>
                <a:effectLst>
                  <a:outerShdw blurRad="38100" dist="38100" dir="2700000" algn="tl">
                    <a:srgbClr val="C0C0C0"/>
                  </a:outerShdw>
                </a:effectLst>
                <a:latin typeface="Tahoma" pitchFamily="34" charset="0"/>
                <a:cs typeface="Arial" charset="0"/>
              </a:rPr>
              <a:t>   </a:t>
            </a:r>
            <a:br>
              <a:rPr lang="en-US" sz="2400" b="0" dirty="0" smtClean="0">
                <a:solidFill>
                  <a:srgbClr val="996633"/>
                </a:solidFill>
                <a:effectLst>
                  <a:outerShdw blurRad="38100" dist="38100" dir="2700000" algn="tl">
                    <a:srgbClr val="C0C0C0"/>
                  </a:outerShdw>
                </a:effectLst>
                <a:latin typeface="Tahoma" pitchFamily="34" charset="0"/>
                <a:cs typeface="Arial" charset="0"/>
              </a:rPr>
            </a:br>
            <a:r>
              <a:rPr lang="en-US" sz="3600" dirty="0" smtClean="0">
                <a:solidFill>
                  <a:srgbClr val="CC9900"/>
                </a:solidFill>
                <a:effectLst>
                  <a:outerShdw blurRad="38100" dist="38100" dir="2700000" algn="tl">
                    <a:srgbClr val="C0C0C0"/>
                  </a:outerShdw>
                </a:effectLst>
                <a:cs typeface="Arial" charset="0"/>
              </a:rPr>
              <a:t>Computing GDP</a:t>
            </a:r>
          </a:p>
        </p:txBody>
      </p:sp>
      <p:sp>
        <p:nvSpPr>
          <p:cNvPr id="7" name="TextBox 6"/>
          <p:cNvSpPr txBox="1"/>
          <p:nvPr/>
        </p:nvSpPr>
        <p:spPr>
          <a:xfrm>
            <a:off x="304800" y="6500422"/>
            <a:ext cx="5649433" cy="338554"/>
          </a:xfrm>
          <a:prstGeom prst="rect">
            <a:avLst/>
          </a:prstGeom>
          <a:noFill/>
        </p:spPr>
        <p:txBody>
          <a:bodyPr wrap="square" rtlCol="0">
            <a:spAutoFit/>
          </a:bodyPr>
          <a:lstStyle/>
          <a:p>
            <a:r>
              <a:rPr lang="en-US" sz="800" b="0" i="1" dirty="0" smtClean="0">
                <a:solidFill>
                  <a:srgbClr val="777777"/>
                </a:solidFill>
                <a:latin typeface="Times New Roman" pitchFamily="18" charset="0"/>
                <a:cs typeface="Times New Roman" pitchFamily="18" charset="0"/>
              </a:rPr>
              <a:t>© 2012 </a:t>
            </a:r>
            <a:r>
              <a:rPr lang="en-US" sz="800" b="0" i="1" dirty="0" err="1" smtClean="0">
                <a:solidFill>
                  <a:srgbClr val="777777"/>
                </a:solidFill>
                <a:latin typeface="Times New Roman" pitchFamily="18" charset="0"/>
                <a:cs typeface="Times New Roman" pitchFamily="18" charset="0"/>
              </a:rPr>
              <a:t>Cengage</a:t>
            </a:r>
            <a:r>
              <a:rPr lang="en-US" sz="800" b="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sp>
        <p:nvSpPr>
          <p:cNvPr id="8" name="Rectangle 49"/>
          <p:cNvSpPr>
            <a:spLocks noChangeArrowheads="1"/>
          </p:cNvSpPr>
          <p:nvPr/>
        </p:nvSpPr>
        <p:spPr bwMode="auto">
          <a:xfrm>
            <a:off x="579438" y="3759200"/>
            <a:ext cx="8229600" cy="2582863"/>
          </a:xfrm>
          <a:prstGeom prst="rect">
            <a:avLst/>
          </a:prstGeom>
          <a:noFill/>
          <a:ln w="9525">
            <a:noFill/>
            <a:miter lim="800000"/>
            <a:headEnd/>
            <a:tailEnd/>
          </a:ln>
        </p:spPr>
        <p:txBody>
          <a:bodyPr/>
          <a:lstStyle/>
          <a:p>
            <a:pPr>
              <a:lnSpc>
                <a:spcPct val="105000"/>
              </a:lnSpc>
              <a:spcBef>
                <a:spcPct val="40000"/>
              </a:spcBef>
              <a:buClr>
                <a:srgbClr val="003399"/>
              </a:buClr>
              <a:buSzPct val="120000"/>
              <a:buFont typeface="Wingdings" pitchFamily="2" charset="2"/>
              <a:buNone/>
            </a:pPr>
            <a:r>
              <a:rPr lang="en-US" sz="2800" dirty="0"/>
              <a:t>Use the above data to solve these problems:</a:t>
            </a:r>
          </a:p>
          <a:p>
            <a:pPr marL="681038" lvl="1" indent="-514350">
              <a:lnSpc>
                <a:spcPct val="105000"/>
              </a:lnSpc>
              <a:spcBef>
                <a:spcPct val="40000"/>
              </a:spcBef>
              <a:buClr>
                <a:srgbClr val="003399"/>
              </a:buClr>
              <a:buSzPct val="120000"/>
              <a:buFont typeface="Wingdings" pitchFamily="2" charset="2"/>
              <a:buNone/>
            </a:pPr>
            <a:r>
              <a:rPr lang="en-US" sz="2600" b="1" dirty="0">
                <a:solidFill>
                  <a:srgbClr val="C00000"/>
                </a:solidFill>
              </a:rPr>
              <a:t>A.  </a:t>
            </a:r>
            <a:r>
              <a:rPr lang="en-US" sz="2800" dirty="0"/>
              <a:t>Compute nominal GDP in </a:t>
            </a:r>
            <a:r>
              <a:rPr lang="en-US" sz="2800" dirty="0" smtClean="0"/>
              <a:t>2011.</a:t>
            </a:r>
            <a:endParaRPr lang="en-US" sz="2800" dirty="0"/>
          </a:p>
          <a:p>
            <a:pPr marL="681038" lvl="1" indent="-514350">
              <a:lnSpc>
                <a:spcPct val="105000"/>
              </a:lnSpc>
              <a:spcBef>
                <a:spcPct val="40000"/>
              </a:spcBef>
              <a:buClr>
                <a:srgbClr val="003399"/>
              </a:buClr>
              <a:buSzPct val="120000"/>
              <a:buFont typeface="Wingdings" pitchFamily="2" charset="2"/>
              <a:buNone/>
            </a:pPr>
            <a:r>
              <a:rPr lang="en-US" sz="2600" b="1" dirty="0">
                <a:solidFill>
                  <a:srgbClr val="C00000"/>
                </a:solidFill>
              </a:rPr>
              <a:t>B. </a:t>
            </a:r>
            <a:r>
              <a:rPr lang="en-US" sz="2600" b="1" dirty="0">
                <a:solidFill>
                  <a:srgbClr val="339966"/>
                </a:solidFill>
              </a:rPr>
              <a:t>	</a:t>
            </a:r>
            <a:r>
              <a:rPr lang="en-US" sz="2800" dirty="0"/>
              <a:t>Compute real GDP in </a:t>
            </a:r>
            <a:r>
              <a:rPr lang="en-US" sz="2800" dirty="0" smtClean="0"/>
              <a:t>2012. </a:t>
            </a:r>
            <a:endParaRPr lang="en-US" sz="2800" dirty="0"/>
          </a:p>
          <a:p>
            <a:pPr marL="681038" lvl="1" indent="-514350">
              <a:lnSpc>
                <a:spcPct val="105000"/>
              </a:lnSpc>
              <a:spcBef>
                <a:spcPct val="40000"/>
              </a:spcBef>
              <a:buClr>
                <a:srgbClr val="003399"/>
              </a:buClr>
              <a:buSzPct val="120000"/>
              <a:buFont typeface="Wingdings" pitchFamily="2" charset="2"/>
              <a:buNone/>
            </a:pPr>
            <a:r>
              <a:rPr lang="en-US" sz="2600" b="1" dirty="0">
                <a:solidFill>
                  <a:srgbClr val="C00000"/>
                </a:solidFill>
              </a:rPr>
              <a:t>C. </a:t>
            </a:r>
            <a:r>
              <a:rPr lang="en-US" sz="2600" b="1" dirty="0">
                <a:solidFill>
                  <a:srgbClr val="339966"/>
                </a:solidFill>
              </a:rPr>
              <a:t>	</a:t>
            </a:r>
            <a:r>
              <a:rPr lang="en-US" sz="2800" dirty="0"/>
              <a:t>Compute the GDP deflator in </a:t>
            </a:r>
            <a:r>
              <a:rPr lang="en-US" sz="2800" dirty="0" smtClean="0"/>
              <a:t>2013. </a:t>
            </a:r>
            <a:endParaRPr lang="en-US" sz="2800" dirty="0"/>
          </a:p>
        </p:txBody>
      </p:sp>
      <p:graphicFrame>
        <p:nvGraphicFramePr>
          <p:cNvPr id="9" name="Group 50"/>
          <p:cNvGraphicFramePr>
            <a:graphicFrameLocks noGrp="1"/>
          </p:cNvGraphicFramePr>
          <p:nvPr/>
        </p:nvGraphicFramePr>
        <p:xfrm>
          <a:off x="620713" y="1535113"/>
          <a:ext cx="8331200" cy="1990344"/>
        </p:xfrm>
        <a:graphic>
          <a:graphicData uri="http://schemas.openxmlformats.org/drawingml/2006/table">
            <a:tbl>
              <a:tblPr/>
              <a:tblGrid>
                <a:gridCol w="1363662"/>
                <a:gridCol w="1304925"/>
                <a:gridCol w="1165225"/>
                <a:gridCol w="1047750"/>
                <a:gridCol w="1135063"/>
                <a:gridCol w="1184275"/>
                <a:gridCol w="1130300"/>
              </a:tblGrid>
              <a:tr h="260350">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6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Arial" charset="0"/>
                          <a:cs typeface="Times New Roman" pitchFamily="18" charset="0"/>
                        </a:rPr>
                        <a:t>2011 (base yr)</a:t>
                      </a:r>
                      <a:endParaRPr kumimoji="0" lang="en-US" sz="26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Arial" charset="0"/>
                          <a:cs typeface="Times New Roman" pitchFamily="18" charset="0"/>
                        </a:rPr>
                        <a:t>2012</a:t>
                      </a:r>
                      <a:endParaRPr kumimoji="0" lang="en-US" sz="26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Arial" charset="0"/>
                          <a:cs typeface="Times New Roman" pitchFamily="18" charset="0"/>
                        </a:rPr>
                        <a:t>2013</a:t>
                      </a:r>
                      <a:endParaRPr kumimoji="0" lang="en-US" sz="26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r>
              <a:tr h="260350">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1" u="none" strike="noStrike" cap="none" normalizeH="0" baseline="0" smtClean="0">
                          <a:ln>
                            <a:noFill/>
                          </a:ln>
                          <a:solidFill>
                            <a:schemeClr val="tx1"/>
                          </a:solidFill>
                          <a:effectLst/>
                          <a:latin typeface="Arial" charset="0"/>
                          <a:cs typeface="Times New Roman" pitchFamily="18" charset="0"/>
                        </a:rPr>
                        <a:t>P</a:t>
                      </a:r>
                      <a:endParaRPr kumimoji="0" lang="en-US" sz="2600" b="0" i="1"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1" u="none" strike="noStrike" cap="none" normalizeH="0" baseline="0" smtClean="0">
                          <a:ln>
                            <a:noFill/>
                          </a:ln>
                          <a:solidFill>
                            <a:schemeClr val="tx1"/>
                          </a:solidFill>
                          <a:effectLst/>
                          <a:latin typeface="Arial" charset="0"/>
                          <a:cs typeface="Times New Roman" pitchFamily="18" charset="0"/>
                        </a:rPr>
                        <a:t>Q</a:t>
                      </a:r>
                      <a:endParaRPr kumimoji="0" lang="en-US" sz="2600" b="0" i="1"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1" u="none" strike="noStrike" cap="none" normalizeH="0" baseline="0" smtClean="0">
                          <a:ln>
                            <a:noFill/>
                          </a:ln>
                          <a:solidFill>
                            <a:schemeClr val="tx1"/>
                          </a:solidFill>
                          <a:effectLst/>
                          <a:latin typeface="Arial" charset="0"/>
                          <a:cs typeface="Times New Roman" pitchFamily="18" charset="0"/>
                        </a:rPr>
                        <a:t>P</a:t>
                      </a:r>
                      <a:endParaRPr kumimoji="0" lang="en-US" sz="2600" b="0" i="1"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1" u="none" strike="noStrike" cap="none" normalizeH="0" baseline="0" smtClean="0">
                          <a:ln>
                            <a:noFill/>
                          </a:ln>
                          <a:solidFill>
                            <a:schemeClr val="tx1"/>
                          </a:solidFill>
                          <a:effectLst/>
                          <a:latin typeface="Arial" charset="0"/>
                          <a:cs typeface="Times New Roman" pitchFamily="18" charset="0"/>
                        </a:rPr>
                        <a:t>Q</a:t>
                      </a:r>
                      <a:endParaRPr kumimoji="0" lang="en-US" sz="2600" b="0" i="1"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1" u="none" strike="noStrike" cap="none" normalizeH="0" baseline="0" smtClean="0">
                          <a:ln>
                            <a:noFill/>
                          </a:ln>
                          <a:solidFill>
                            <a:schemeClr val="tx1"/>
                          </a:solidFill>
                          <a:effectLst/>
                          <a:latin typeface="Arial" charset="0"/>
                          <a:cs typeface="Times New Roman" pitchFamily="18" charset="0"/>
                        </a:rPr>
                        <a:t>P</a:t>
                      </a:r>
                      <a:endParaRPr kumimoji="0" lang="en-US" sz="2600" b="0" i="1"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1" u="none" strike="noStrike" cap="none" normalizeH="0" baseline="0" smtClean="0">
                          <a:ln>
                            <a:noFill/>
                          </a:ln>
                          <a:solidFill>
                            <a:schemeClr val="tx1"/>
                          </a:solidFill>
                          <a:effectLst/>
                          <a:latin typeface="Arial" charset="0"/>
                          <a:cs typeface="Times New Roman" pitchFamily="18" charset="0"/>
                        </a:rPr>
                        <a:t>Q</a:t>
                      </a:r>
                      <a:endParaRPr kumimoji="0" lang="en-US" sz="2600" b="0" i="1"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0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Good A</a:t>
                      </a:r>
                      <a:endParaRPr kumimoji="0" lang="en-US" sz="2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$30</a:t>
                      </a:r>
                      <a:endParaRPr kumimoji="0" lang="en-US" sz="2600" b="0" i="0" u="none" strike="noStrike" cap="none" normalizeH="0" baseline="0" smtClean="0">
                        <a:ln>
                          <a:noFill/>
                        </a:ln>
                        <a:solidFill>
                          <a:schemeClr val="tx1"/>
                        </a:solidFill>
                        <a:effectLst/>
                        <a:latin typeface="Arial" charset="0"/>
                      </a:endParaRPr>
                    </a:p>
                  </a:txBody>
                  <a:tcPr marL="45720" marR="1828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900</a:t>
                      </a:r>
                      <a:endParaRPr kumimoji="0" lang="en-US" sz="2600" b="0" i="0" u="none" strike="noStrike" cap="none" normalizeH="0" baseline="0" smtClean="0">
                        <a:ln>
                          <a:noFill/>
                        </a:ln>
                        <a:solidFill>
                          <a:schemeClr val="tx1"/>
                        </a:solidFill>
                        <a:effectLst/>
                        <a:latin typeface="Arial" charset="0"/>
                      </a:endParaRPr>
                    </a:p>
                  </a:txBody>
                  <a:tcPr marL="45720" marR="1828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$31</a:t>
                      </a:r>
                      <a:endParaRPr kumimoji="0" lang="en-US" sz="2600" b="0" i="0" u="none" strike="noStrike" cap="none" normalizeH="0" baseline="0" smtClean="0">
                        <a:ln>
                          <a:noFill/>
                        </a:ln>
                        <a:solidFill>
                          <a:schemeClr val="tx1"/>
                        </a:solidFill>
                        <a:effectLst/>
                        <a:latin typeface="Arial" charset="0"/>
                      </a:endParaRPr>
                    </a:p>
                  </a:txBody>
                  <a:tcPr marL="45720" marR="1828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Arial" charset="0"/>
                          <a:cs typeface="Times New Roman" pitchFamily="18" charset="0"/>
                        </a:rPr>
                        <a:t>1000</a:t>
                      </a:r>
                      <a:endParaRPr kumimoji="0" lang="en-US" sz="2600" b="0" i="0" u="none" strike="noStrike" cap="none" normalizeH="0" baseline="0" dirty="0" smtClean="0">
                        <a:ln>
                          <a:noFill/>
                        </a:ln>
                        <a:solidFill>
                          <a:schemeClr val="tx1"/>
                        </a:solidFill>
                        <a:effectLst/>
                        <a:latin typeface="Arial" charset="0"/>
                      </a:endParaRPr>
                    </a:p>
                  </a:txBody>
                  <a:tcPr marL="45720" marR="1828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$36</a:t>
                      </a:r>
                      <a:endParaRPr kumimoji="0" lang="en-US" sz="2600" b="0" i="0" u="none" strike="noStrike" cap="none" normalizeH="0" baseline="0" smtClean="0">
                        <a:ln>
                          <a:noFill/>
                        </a:ln>
                        <a:solidFill>
                          <a:schemeClr val="tx1"/>
                        </a:solidFill>
                        <a:effectLst/>
                        <a:latin typeface="Arial" charset="0"/>
                      </a:endParaRPr>
                    </a:p>
                  </a:txBody>
                  <a:tcPr marL="45720" marR="1828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1050</a:t>
                      </a:r>
                      <a:endParaRPr kumimoji="0" lang="en-US" sz="2600" b="0" i="0" u="none" strike="noStrike" cap="none" normalizeH="0" baseline="0" smtClean="0">
                        <a:ln>
                          <a:noFill/>
                        </a:ln>
                        <a:solidFill>
                          <a:schemeClr val="tx1"/>
                        </a:solidFill>
                        <a:effectLst/>
                        <a:latin typeface="Arial" charset="0"/>
                      </a:endParaRPr>
                    </a:p>
                  </a:txBody>
                  <a:tcPr marL="45720" marR="1828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0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Good B</a:t>
                      </a:r>
                      <a:endParaRPr kumimoji="0" lang="en-US" sz="2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$100</a:t>
                      </a:r>
                      <a:endParaRPr kumimoji="0" lang="en-US" sz="2600" b="0" i="0" u="none" strike="noStrike" cap="none" normalizeH="0" baseline="0" smtClean="0">
                        <a:ln>
                          <a:noFill/>
                        </a:ln>
                        <a:solidFill>
                          <a:schemeClr val="tx1"/>
                        </a:solidFill>
                        <a:effectLst/>
                        <a:latin typeface="Arial" charset="0"/>
                      </a:endParaRPr>
                    </a:p>
                  </a:txBody>
                  <a:tcPr marL="45720" marR="1828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192</a:t>
                      </a:r>
                      <a:endParaRPr kumimoji="0" lang="en-US" sz="2600" b="0" i="0" u="none" strike="noStrike" cap="none" normalizeH="0" baseline="0" smtClean="0">
                        <a:ln>
                          <a:noFill/>
                        </a:ln>
                        <a:solidFill>
                          <a:schemeClr val="tx1"/>
                        </a:solidFill>
                        <a:effectLst/>
                        <a:latin typeface="Arial" charset="0"/>
                      </a:endParaRPr>
                    </a:p>
                  </a:txBody>
                  <a:tcPr marL="45720" marR="1828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$102</a:t>
                      </a:r>
                      <a:endParaRPr kumimoji="0" lang="en-US" sz="2600" b="0" i="0" u="none" strike="noStrike" cap="none" normalizeH="0" baseline="0" smtClean="0">
                        <a:ln>
                          <a:noFill/>
                        </a:ln>
                        <a:solidFill>
                          <a:schemeClr val="tx1"/>
                        </a:solidFill>
                        <a:effectLst/>
                        <a:latin typeface="Arial" charset="0"/>
                      </a:endParaRPr>
                    </a:p>
                  </a:txBody>
                  <a:tcPr marL="45720" marR="1828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200</a:t>
                      </a:r>
                      <a:endParaRPr kumimoji="0" lang="en-US" sz="2600" b="0" i="0" u="none" strike="noStrike" cap="none" normalizeH="0" baseline="0" smtClean="0">
                        <a:ln>
                          <a:noFill/>
                        </a:ln>
                        <a:solidFill>
                          <a:schemeClr val="tx1"/>
                        </a:solidFill>
                        <a:effectLst/>
                        <a:latin typeface="Arial" charset="0"/>
                      </a:endParaRPr>
                    </a:p>
                  </a:txBody>
                  <a:tcPr marL="45720" marR="1828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$100</a:t>
                      </a:r>
                      <a:endParaRPr kumimoji="0" lang="en-US" sz="2600" b="0" i="0" u="none" strike="noStrike" cap="none" normalizeH="0" baseline="0" smtClean="0">
                        <a:ln>
                          <a:noFill/>
                        </a:ln>
                        <a:solidFill>
                          <a:schemeClr val="tx1"/>
                        </a:solidFill>
                        <a:effectLst/>
                        <a:latin typeface="Arial" charset="0"/>
                      </a:endParaRPr>
                    </a:p>
                  </a:txBody>
                  <a:tcPr marL="45720" marR="1828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205</a:t>
                      </a:r>
                      <a:endParaRPr kumimoji="0" lang="en-US" sz="2600" b="0" i="0" u="none" strike="noStrike" cap="none" normalizeH="0" baseline="0" smtClean="0">
                        <a:ln>
                          <a:noFill/>
                        </a:ln>
                        <a:solidFill>
                          <a:schemeClr val="tx1"/>
                        </a:solidFill>
                        <a:effectLst/>
                        <a:latin typeface="Arial" charset="0"/>
                      </a:endParaRPr>
                    </a:p>
                  </a:txBody>
                  <a:tcPr marL="45720" marR="1828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5"/>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solidFill>
          <a:srgbClr val="FFF4D5"/>
        </a:solidFill>
        <a:effectLst/>
      </p:bgPr>
    </p:bg>
    <p:spTree>
      <p:nvGrpSpPr>
        <p:cNvPr id="1" name=""/>
        <p:cNvGrpSpPr/>
        <p:nvPr/>
      </p:nvGrpSpPr>
      <p:grpSpPr>
        <a:xfrm>
          <a:off x="0" y="0"/>
          <a:ext cx="0" cy="0"/>
          <a:chOff x="0" y="0"/>
          <a:chExt cx="0" cy="0"/>
        </a:xfrm>
      </p:grpSpPr>
      <p:sp>
        <p:nvSpPr>
          <p:cNvPr id="33794" name="Rectangle 8"/>
          <p:cNvSpPr>
            <a:spLocks noChangeArrowheads="1"/>
          </p:cNvSpPr>
          <p:nvPr/>
        </p:nvSpPr>
        <p:spPr bwMode="auto">
          <a:xfrm>
            <a:off x="0" y="0"/>
            <a:ext cx="304800" cy="6858000"/>
          </a:xfrm>
          <a:prstGeom prst="rect">
            <a:avLst/>
          </a:prstGeom>
          <a:solidFill>
            <a:srgbClr val="D6B128"/>
          </a:solidFill>
          <a:ln w="9525">
            <a:noFill/>
            <a:miter lim="800000"/>
            <a:headEnd/>
            <a:tailEnd/>
          </a:ln>
        </p:spPr>
        <p:txBody>
          <a:bodyPr wrap="none" anchor="ctr"/>
          <a:lstStyle/>
          <a:p>
            <a:pPr fontAlgn="base">
              <a:spcBef>
                <a:spcPct val="0"/>
              </a:spcBef>
              <a:spcAft>
                <a:spcPct val="0"/>
              </a:spcAft>
            </a:pPr>
            <a:endParaRPr lang="en-US" smtClean="0">
              <a:solidFill>
                <a:srgbClr val="000000"/>
              </a:solidFill>
              <a:cs typeface="Arial" charset="0"/>
            </a:endParaRPr>
          </a:p>
        </p:txBody>
      </p:sp>
      <p:sp>
        <p:nvSpPr>
          <p:cNvPr id="73732" name="Rectangle 4"/>
          <p:cNvSpPr>
            <a:spLocks noGrp="1" noChangeArrowheads="1"/>
          </p:cNvSpPr>
          <p:nvPr>
            <p:ph type="title"/>
          </p:nvPr>
        </p:nvSpPr>
        <p:spPr>
          <a:xfrm>
            <a:off x="533400" y="152400"/>
            <a:ext cx="8208963" cy="954088"/>
          </a:xfrm>
        </p:spPr>
        <p:txBody>
          <a:bodyPr>
            <a:normAutofit fontScale="90000"/>
          </a:bodyPr>
          <a:lstStyle/>
          <a:p>
            <a:pPr algn="l" eaLnBrk="1" hangingPunct="1">
              <a:defRPr/>
            </a:pPr>
            <a:r>
              <a:rPr lang="en-US" sz="2400" b="0" spc="400" dirty="0" smtClean="0">
                <a:solidFill>
                  <a:srgbClr val="996633"/>
                </a:solidFill>
                <a:effectLst>
                  <a:outerShdw blurRad="38100" dist="38100" dir="2700000" algn="tl">
                    <a:srgbClr val="C0C0C0"/>
                  </a:outerShdw>
                </a:effectLst>
                <a:latin typeface="Tahoma" pitchFamily="34" charset="0"/>
                <a:cs typeface="Arial" charset="0"/>
              </a:rPr>
              <a:t>ACTIVE LEARNING</a:t>
            </a:r>
            <a:r>
              <a:rPr lang="en-US" sz="2400" b="0" dirty="0" smtClean="0">
                <a:solidFill>
                  <a:srgbClr val="996633"/>
                </a:solidFill>
                <a:effectLst>
                  <a:outerShdw blurRad="38100" dist="38100" dir="2700000" algn="tl">
                    <a:srgbClr val="C0C0C0"/>
                  </a:outerShdw>
                </a:effectLst>
                <a:latin typeface="Tahoma" pitchFamily="34" charset="0"/>
                <a:cs typeface="Arial" charset="0"/>
              </a:rPr>
              <a:t>   </a:t>
            </a:r>
            <a:r>
              <a:rPr lang="en-US" sz="7100" baseline="-10000" dirty="0" smtClean="0">
                <a:solidFill>
                  <a:srgbClr val="C00000"/>
                </a:solidFill>
                <a:latin typeface="Century" pitchFamily="18" charset="0"/>
                <a:cs typeface="Times New Roman" pitchFamily="18" charset="0"/>
              </a:rPr>
              <a:t>2</a:t>
            </a:r>
            <a:r>
              <a:rPr lang="en-US" sz="2400" b="0" dirty="0" smtClean="0">
                <a:solidFill>
                  <a:srgbClr val="996633"/>
                </a:solidFill>
                <a:effectLst>
                  <a:outerShdw blurRad="38100" dist="38100" dir="2700000" algn="tl">
                    <a:srgbClr val="C0C0C0"/>
                  </a:outerShdw>
                </a:effectLst>
                <a:latin typeface="Tahoma" pitchFamily="34" charset="0"/>
                <a:cs typeface="Arial" charset="0"/>
              </a:rPr>
              <a:t>   </a:t>
            </a:r>
            <a:br>
              <a:rPr lang="en-US" sz="2400" b="0" dirty="0" smtClean="0">
                <a:solidFill>
                  <a:srgbClr val="996633"/>
                </a:solidFill>
                <a:effectLst>
                  <a:outerShdw blurRad="38100" dist="38100" dir="2700000" algn="tl">
                    <a:srgbClr val="C0C0C0"/>
                  </a:outerShdw>
                </a:effectLst>
                <a:latin typeface="Tahoma" pitchFamily="34" charset="0"/>
                <a:cs typeface="Arial" charset="0"/>
              </a:rPr>
            </a:br>
            <a:r>
              <a:rPr lang="en-US" sz="3600" dirty="0" smtClean="0">
                <a:solidFill>
                  <a:srgbClr val="CC9900"/>
                </a:solidFill>
                <a:effectLst>
                  <a:outerShdw blurRad="38100" dist="38100" dir="2700000" algn="tl">
                    <a:srgbClr val="C0C0C0"/>
                  </a:outerShdw>
                </a:effectLst>
                <a:cs typeface="Arial" charset="0"/>
              </a:rPr>
              <a:t>Answers</a:t>
            </a:r>
          </a:p>
        </p:txBody>
      </p:sp>
      <p:sp>
        <p:nvSpPr>
          <p:cNvPr id="7" name="TextBox 6"/>
          <p:cNvSpPr txBox="1"/>
          <p:nvPr/>
        </p:nvSpPr>
        <p:spPr>
          <a:xfrm>
            <a:off x="304800" y="6500422"/>
            <a:ext cx="5649433" cy="338554"/>
          </a:xfrm>
          <a:prstGeom prst="rect">
            <a:avLst/>
          </a:prstGeom>
          <a:noFill/>
        </p:spPr>
        <p:txBody>
          <a:bodyPr wrap="square" rtlCol="0">
            <a:spAutoFit/>
          </a:bodyPr>
          <a:lstStyle/>
          <a:p>
            <a:r>
              <a:rPr lang="en-US" sz="800" i="1" dirty="0" smtClean="0">
                <a:solidFill>
                  <a:srgbClr val="777777"/>
                </a:solidFill>
                <a:latin typeface="Times New Roman" pitchFamily="18" charset="0"/>
                <a:cs typeface="Times New Roman" pitchFamily="18" charset="0"/>
              </a:rPr>
              <a:t>© 2012 </a:t>
            </a:r>
            <a:r>
              <a:rPr lang="en-US" sz="800" i="1" dirty="0" err="1" smtClean="0">
                <a:solidFill>
                  <a:srgbClr val="777777"/>
                </a:solidFill>
                <a:latin typeface="Times New Roman" pitchFamily="18" charset="0"/>
                <a:cs typeface="Times New Roman" pitchFamily="18" charset="0"/>
              </a:rPr>
              <a:t>Cengage</a:t>
            </a:r>
            <a:r>
              <a:rPr lang="en-US" sz="80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i="1" dirty="0">
              <a:solidFill>
                <a:srgbClr val="777777"/>
              </a:solidFill>
              <a:latin typeface="Times New Roman" pitchFamily="18" charset="0"/>
              <a:ea typeface="Verdana" pitchFamily="34" charset="0"/>
              <a:cs typeface="Times New Roman" pitchFamily="18" charset="0"/>
            </a:endParaRPr>
          </a:p>
        </p:txBody>
      </p:sp>
      <p:sp>
        <p:nvSpPr>
          <p:cNvPr id="5" name="Rectangle 10"/>
          <p:cNvSpPr>
            <a:spLocks noChangeArrowheads="1"/>
          </p:cNvSpPr>
          <p:nvPr/>
        </p:nvSpPr>
        <p:spPr bwMode="auto">
          <a:xfrm>
            <a:off x="579438" y="3670300"/>
            <a:ext cx="7869237" cy="2711450"/>
          </a:xfrm>
          <a:prstGeom prst="rect">
            <a:avLst/>
          </a:prstGeom>
          <a:noFill/>
          <a:ln w="9525">
            <a:noFill/>
            <a:miter lim="800000"/>
            <a:headEnd/>
            <a:tailEnd/>
          </a:ln>
        </p:spPr>
        <p:txBody>
          <a:bodyPr/>
          <a:lstStyle/>
          <a:p>
            <a:pPr marL="457200" indent="-457200">
              <a:lnSpc>
                <a:spcPct val="105000"/>
              </a:lnSpc>
              <a:spcBef>
                <a:spcPct val="40000"/>
              </a:spcBef>
              <a:buClr>
                <a:srgbClr val="003399"/>
              </a:buClr>
              <a:buSzPct val="120000"/>
              <a:buFont typeface="Wingdings" pitchFamily="2" charset="2"/>
              <a:buNone/>
            </a:pPr>
            <a:r>
              <a:rPr lang="en-US" sz="2600" b="1" dirty="0">
                <a:solidFill>
                  <a:srgbClr val="C00000"/>
                </a:solidFill>
              </a:rPr>
              <a:t>A.</a:t>
            </a:r>
            <a:r>
              <a:rPr lang="en-US" sz="2600" b="1" dirty="0">
                <a:solidFill>
                  <a:srgbClr val="339966"/>
                </a:solidFill>
              </a:rPr>
              <a:t>	</a:t>
            </a:r>
            <a:r>
              <a:rPr lang="en-US" sz="2800" dirty="0"/>
              <a:t>Compute nominal GDP in </a:t>
            </a:r>
            <a:r>
              <a:rPr lang="en-US" sz="2800" dirty="0" smtClean="0"/>
              <a:t>2011.</a:t>
            </a:r>
            <a:endParaRPr lang="en-US" sz="2800" dirty="0"/>
          </a:p>
          <a:p>
            <a:pPr marL="457200" indent="-457200">
              <a:lnSpc>
                <a:spcPct val="105000"/>
              </a:lnSpc>
              <a:spcBef>
                <a:spcPct val="35000"/>
              </a:spcBef>
              <a:buClr>
                <a:srgbClr val="003399"/>
              </a:buClr>
              <a:buSzPct val="120000"/>
              <a:buFont typeface="Wingdings" pitchFamily="2" charset="2"/>
              <a:buNone/>
            </a:pPr>
            <a:r>
              <a:rPr lang="en-US" sz="2800" dirty="0"/>
              <a:t>	</a:t>
            </a:r>
            <a:r>
              <a:rPr lang="en-US" sz="2800" dirty="0">
                <a:solidFill>
                  <a:srgbClr val="0000FF"/>
                </a:solidFill>
              </a:rPr>
              <a:t>$30 x 900  +  $100 x 192  =  </a:t>
            </a:r>
            <a:r>
              <a:rPr lang="en-US" sz="2800" u="sng" dirty="0">
                <a:solidFill>
                  <a:srgbClr val="0000FF"/>
                </a:solidFill>
              </a:rPr>
              <a:t>$46,200</a:t>
            </a:r>
          </a:p>
          <a:p>
            <a:pPr marL="457200" indent="-457200">
              <a:lnSpc>
                <a:spcPct val="105000"/>
              </a:lnSpc>
              <a:spcBef>
                <a:spcPct val="80000"/>
              </a:spcBef>
              <a:buClr>
                <a:srgbClr val="003399"/>
              </a:buClr>
              <a:buSzPct val="120000"/>
              <a:buFont typeface="Wingdings" pitchFamily="2" charset="2"/>
              <a:buNone/>
            </a:pPr>
            <a:r>
              <a:rPr lang="en-US" sz="2600" b="1" dirty="0">
                <a:solidFill>
                  <a:srgbClr val="C00000"/>
                </a:solidFill>
              </a:rPr>
              <a:t>B.</a:t>
            </a:r>
            <a:r>
              <a:rPr lang="en-US" sz="2600" b="1" dirty="0">
                <a:solidFill>
                  <a:srgbClr val="339966"/>
                </a:solidFill>
              </a:rPr>
              <a:t>	</a:t>
            </a:r>
            <a:r>
              <a:rPr lang="en-US" sz="2800" dirty="0"/>
              <a:t>Compute real GDP in </a:t>
            </a:r>
            <a:r>
              <a:rPr lang="en-US" sz="2800" dirty="0" smtClean="0"/>
              <a:t>2012. </a:t>
            </a:r>
            <a:endParaRPr lang="en-US" sz="2800" dirty="0"/>
          </a:p>
          <a:p>
            <a:pPr marL="457200" indent="-457200">
              <a:lnSpc>
                <a:spcPct val="105000"/>
              </a:lnSpc>
              <a:spcBef>
                <a:spcPct val="35000"/>
              </a:spcBef>
              <a:buClr>
                <a:srgbClr val="003399"/>
              </a:buClr>
              <a:buSzPct val="120000"/>
              <a:buFont typeface="Wingdings" pitchFamily="2" charset="2"/>
              <a:buNone/>
            </a:pPr>
            <a:r>
              <a:rPr lang="en-US" sz="2800" dirty="0"/>
              <a:t>	</a:t>
            </a:r>
            <a:r>
              <a:rPr lang="en-US" sz="2800" dirty="0">
                <a:solidFill>
                  <a:srgbClr val="0000FF"/>
                </a:solidFill>
              </a:rPr>
              <a:t>$30 x 1000  +  $100 x 200  =  </a:t>
            </a:r>
            <a:r>
              <a:rPr lang="en-US" sz="2800" u="sng" dirty="0">
                <a:solidFill>
                  <a:srgbClr val="0000FF"/>
                </a:solidFill>
              </a:rPr>
              <a:t>$50,000</a:t>
            </a:r>
          </a:p>
        </p:txBody>
      </p:sp>
      <p:graphicFrame>
        <p:nvGraphicFramePr>
          <p:cNvPr id="6" name="Group 49"/>
          <p:cNvGraphicFramePr>
            <a:graphicFrameLocks noGrp="1"/>
          </p:cNvGraphicFramePr>
          <p:nvPr/>
        </p:nvGraphicFramePr>
        <p:xfrm>
          <a:off x="620713" y="1535113"/>
          <a:ext cx="8331200" cy="1990344"/>
        </p:xfrm>
        <a:graphic>
          <a:graphicData uri="http://schemas.openxmlformats.org/drawingml/2006/table">
            <a:tbl>
              <a:tblPr/>
              <a:tblGrid>
                <a:gridCol w="1363662"/>
                <a:gridCol w="1304925"/>
                <a:gridCol w="1165225"/>
                <a:gridCol w="1047750"/>
                <a:gridCol w="1135063"/>
                <a:gridCol w="1184275"/>
                <a:gridCol w="1130300"/>
              </a:tblGrid>
              <a:tr h="260350">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6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Arial" charset="0"/>
                          <a:cs typeface="Times New Roman" pitchFamily="18" charset="0"/>
                        </a:rPr>
                        <a:t>2011 (base yr)</a:t>
                      </a:r>
                      <a:endParaRPr kumimoji="0" lang="en-US" sz="26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Arial" charset="0"/>
                          <a:cs typeface="Times New Roman" pitchFamily="18" charset="0"/>
                        </a:rPr>
                        <a:t>2012</a:t>
                      </a:r>
                      <a:endParaRPr kumimoji="0" lang="en-US" sz="26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Arial" charset="0"/>
                          <a:cs typeface="Times New Roman" pitchFamily="18" charset="0"/>
                        </a:rPr>
                        <a:t>2013</a:t>
                      </a:r>
                      <a:endParaRPr kumimoji="0" lang="en-US" sz="26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r>
              <a:tr h="260350">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1" u="none" strike="noStrike" cap="none" normalizeH="0" baseline="0" smtClean="0">
                          <a:ln>
                            <a:noFill/>
                          </a:ln>
                          <a:solidFill>
                            <a:schemeClr val="tx1"/>
                          </a:solidFill>
                          <a:effectLst/>
                          <a:latin typeface="Arial" charset="0"/>
                          <a:cs typeface="Times New Roman" pitchFamily="18" charset="0"/>
                        </a:rPr>
                        <a:t>P</a:t>
                      </a:r>
                      <a:endParaRPr kumimoji="0" lang="en-US" sz="2600" b="0" i="1"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1" u="none" strike="noStrike" cap="none" normalizeH="0" baseline="0" smtClean="0">
                          <a:ln>
                            <a:noFill/>
                          </a:ln>
                          <a:solidFill>
                            <a:schemeClr val="tx1"/>
                          </a:solidFill>
                          <a:effectLst/>
                          <a:latin typeface="Arial" charset="0"/>
                          <a:cs typeface="Times New Roman" pitchFamily="18" charset="0"/>
                        </a:rPr>
                        <a:t>Q</a:t>
                      </a:r>
                      <a:endParaRPr kumimoji="0" lang="en-US" sz="2600" b="0" i="1"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1" u="none" strike="noStrike" cap="none" normalizeH="0" baseline="0" smtClean="0">
                          <a:ln>
                            <a:noFill/>
                          </a:ln>
                          <a:solidFill>
                            <a:schemeClr val="tx1"/>
                          </a:solidFill>
                          <a:effectLst/>
                          <a:latin typeface="Arial" charset="0"/>
                          <a:cs typeface="Times New Roman" pitchFamily="18" charset="0"/>
                        </a:rPr>
                        <a:t>P</a:t>
                      </a:r>
                      <a:endParaRPr kumimoji="0" lang="en-US" sz="2600" b="0" i="1"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1" u="none" strike="noStrike" cap="none" normalizeH="0" baseline="0" smtClean="0">
                          <a:ln>
                            <a:noFill/>
                          </a:ln>
                          <a:solidFill>
                            <a:schemeClr val="tx1"/>
                          </a:solidFill>
                          <a:effectLst/>
                          <a:latin typeface="Arial" charset="0"/>
                          <a:cs typeface="Times New Roman" pitchFamily="18" charset="0"/>
                        </a:rPr>
                        <a:t>Q</a:t>
                      </a:r>
                      <a:endParaRPr kumimoji="0" lang="en-US" sz="2600" b="0" i="1"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1" u="none" strike="noStrike" cap="none" normalizeH="0" baseline="0" smtClean="0">
                          <a:ln>
                            <a:noFill/>
                          </a:ln>
                          <a:solidFill>
                            <a:schemeClr val="tx1"/>
                          </a:solidFill>
                          <a:effectLst/>
                          <a:latin typeface="Arial" charset="0"/>
                          <a:cs typeface="Times New Roman" pitchFamily="18" charset="0"/>
                        </a:rPr>
                        <a:t>P</a:t>
                      </a:r>
                      <a:endParaRPr kumimoji="0" lang="en-US" sz="2600" b="0" i="1"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1" u="none" strike="noStrike" cap="none" normalizeH="0" baseline="0" smtClean="0">
                          <a:ln>
                            <a:noFill/>
                          </a:ln>
                          <a:solidFill>
                            <a:schemeClr val="tx1"/>
                          </a:solidFill>
                          <a:effectLst/>
                          <a:latin typeface="Arial" charset="0"/>
                          <a:cs typeface="Times New Roman" pitchFamily="18" charset="0"/>
                        </a:rPr>
                        <a:t>Q</a:t>
                      </a:r>
                      <a:endParaRPr kumimoji="0" lang="en-US" sz="2600" b="0" i="1"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0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Good A</a:t>
                      </a:r>
                      <a:endParaRPr kumimoji="0" lang="en-US" sz="2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$30</a:t>
                      </a:r>
                      <a:endParaRPr kumimoji="0" lang="en-US" sz="2600" b="0" i="0" u="none" strike="noStrike" cap="none" normalizeH="0" baseline="0" smtClean="0">
                        <a:ln>
                          <a:noFill/>
                        </a:ln>
                        <a:solidFill>
                          <a:schemeClr val="tx1"/>
                        </a:solidFill>
                        <a:effectLst/>
                        <a:latin typeface="Arial" charset="0"/>
                      </a:endParaRPr>
                    </a:p>
                  </a:txBody>
                  <a:tcPr marL="45720" marR="1828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900</a:t>
                      </a:r>
                      <a:endParaRPr kumimoji="0" lang="en-US" sz="2600" b="0" i="0" u="none" strike="noStrike" cap="none" normalizeH="0" baseline="0" smtClean="0">
                        <a:ln>
                          <a:noFill/>
                        </a:ln>
                        <a:solidFill>
                          <a:schemeClr val="tx1"/>
                        </a:solidFill>
                        <a:effectLst/>
                        <a:latin typeface="Arial" charset="0"/>
                      </a:endParaRPr>
                    </a:p>
                  </a:txBody>
                  <a:tcPr marL="45720" marR="1828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$31</a:t>
                      </a:r>
                      <a:endParaRPr kumimoji="0" lang="en-US" sz="2600" b="0" i="0" u="none" strike="noStrike" cap="none" normalizeH="0" baseline="0" smtClean="0">
                        <a:ln>
                          <a:noFill/>
                        </a:ln>
                        <a:solidFill>
                          <a:schemeClr val="tx1"/>
                        </a:solidFill>
                        <a:effectLst/>
                        <a:latin typeface="Arial" charset="0"/>
                      </a:endParaRPr>
                    </a:p>
                  </a:txBody>
                  <a:tcPr marL="45720" marR="1828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1,000</a:t>
                      </a:r>
                      <a:endParaRPr kumimoji="0" lang="en-US" sz="2600" b="0" i="0" u="none" strike="noStrike" cap="none" normalizeH="0" baseline="0" smtClean="0">
                        <a:ln>
                          <a:noFill/>
                        </a:ln>
                        <a:solidFill>
                          <a:schemeClr val="tx1"/>
                        </a:solidFill>
                        <a:effectLst/>
                        <a:latin typeface="Arial" charset="0"/>
                      </a:endParaRPr>
                    </a:p>
                  </a:txBody>
                  <a:tcPr marL="45720" marR="1828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$36</a:t>
                      </a:r>
                      <a:endParaRPr kumimoji="0" lang="en-US" sz="2600" b="0" i="0" u="none" strike="noStrike" cap="none" normalizeH="0" baseline="0" smtClean="0">
                        <a:ln>
                          <a:noFill/>
                        </a:ln>
                        <a:solidFill>
                          <a:schemeClr val="tx1"/>
                        </a:solidFill>
                        <a:effectLst/>
                        <a:latin typeface="Arial" charset="0"/>
                      </a:endParaRPr>
                    </a:p>
                  </a:txBody>
                  <a:tcPr marL="45720" marR="1828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1050</a:t>
                      </a:r>
                      <a:endParaRPr kumimoji="0" lang="en-US" sz="2600" b="0" i="0" u="none" strike="noStrike" cap="none" normalizeH="0" baseline="0" smtClean="0">
                        <a:ln>
                          <a:noFill/>
                        </a:ln>
                        <a:solidFill>
                          <a:schemeClr val="tx1"/>
                        </a:solidFill>
                        <a:effectLst/>
                        <a:latin typeface="Arial" charset="0"/>
                      </a:endParaRPr>
                    </a:p>
                  </a:txBody>
                  <a:tcPr marL="45720" marR="1828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0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Good B</a:t>
                      </a:r>
                      <a:endParaRPr kumimoji="0" lang="en-US" sz="2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$100</a:t>
                      </a:r>
                      <a:endParaRPr kumimoji="0" lang="en-US" sz="2600" b="0" i="0" u="none" strike="noStrike" cap="none" normalizeH="0" baseline="0" smtClean="0">
                        <a:ln>
                          <a:noFill/>
                        </a:ln>
                        <a:solidFill>
                          <a:schemeClr val="tx1"/>
                        </a:solidFill>
                        <a:effectLst/>
                        <a:latin typeface="Arial" charset="0"/>
                      </a:endParaRPr>
                    </a:p>
                  </a:txBody>
                  <a:tcPr marL="45720" marR="1828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192</a:t>
                      </a:r>
                      <a:endParaRPr kumimoji="0" lang="en-US" sz="2600" b="0" i="0" u="none" strike="noStrike" cap="none" normalizeH="0" baseline="0" smtClean="0">
                        <a:ln>
                          <a:noFill/>
                        </a:ln>
                        <a:solidFill>
                          <a:schemeClr val="tx1"/>
                        </a:solidFill>
                        <a:effectLst/>
                        <a:latin typeface="Arial" charset="0"/>
                      </a:endParaRPr>
                    </a:p>
                  </a:txBody>
                  <a:tcPr marL="45720" marR="1828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$102</a:t>
                      </a:r>
                      <a:endParaRPr kumimoji="0" lang="en-US" sz="2600" b="0" i="0" u="none" strike="noStrike" cap="none" normalizeH="0" baseline="0" smtClean="0">
                        <a:ln>
                          <a:noFill/>
                        </a:ln>
                        <a:solidFill>
                          <a:schemeClr val="tx1"/>
                        </a:solidFill>
                        <a:effectLst/>
                        <a:latin typeface="Arial" charset="0"/>
                      </a:endParaRPr>
                    </a:p>
                  </a:txBody>
                  <a:tcPr marL="45720" marR="1828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200</a:t>
                      </a:r>
                      <a:endParaRPr kumimoji="0" lang="en-US" sz="2600" b="0" i="0" u="none" strike="noStrike" cap="none" normalizeH="0" baseline="0" smtClean="0">
                        <a:ln>
                          <a:noFill/>
                        </a:ln>
                        <a:solidFill>
                          <a:schemeClr val="tx1"/>
                        </a:solidFill>
                        <a:effectLst/>
                        <a:latin typeface="Arial" charset="0"/>
                      </a:endParaRPr>
                    </a:p>
                  </a:txBody>
                  <a:tcPr marL="45720" marR="1828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$100</a:t>
                      </a:r>
                      <a:endParaRPr kumimoji="0" lang="en-US" sz="2600" b="0" i="0" u="none" strike="noStrike" cap="none" normalizeH="0" baseline="0" smtClean="0">
                        <a:ln>
                          <a:noFill/>
                        </a:ln>
                        <a:solidFill>
                          <a:schemeClr val="tx1"/>
                        </a:solidFill>
                        <a:effectLst/>
                        <a:latin typeface="Arial" charset="0"/>
                      </a:endParaRPr>
                    </a:p>
                  </a:txBody>
                  <a:tcPr marL="45720" marR="1828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205</a:t>
                      </a:r>
                      <a:endParaRPr kumimoji="0" lang="en-US" sz="2600" b="0" i="0" u="none" strike="noStrike" cap="none" normalizeH="0" baseline="0" smtClean="0">
                        <a:ln>
                          <a:noFill/>
                        </a:ln>
                        <a:solidFill>
                          <a:schemeClr val="tx1"/>
                        </a:solidFill>
                        <a:effectLst/>
                        <a:latin typeface="Arial" charset="0"/>
                      </a:endParaRPr>
                    </a:p>
                  </a:txBody>
                  <a:tcPr marL="45720" marR="1828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subTnLst>
                                    <p:animClr clrSpc="rgb" dir="cw">
                                      <p:cBhvr override="childStyle">
                                        <p:cTn dur="1" fill="hold" display="0" masterRel="nextClick" afterEffect="1"/>
                                        <p:tgtEl>
                                          <p:spTgt spid="5">
                                            <p:txEl>
                                              <p:pRg st="1" end="1"/>
                                            </p:txEl>
                                          </p:spTgt>
                                        </p:tgtEl>
                                        <p:attrNameLst>
                                          <p:attrName>ppt_c</p:attrName>
                                        </p:attrNameLst>
                                      </p:cBhvr>
                                      <p:to>
                                        <a:srgbClr val="969696"/>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5"/>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bg>
      <p:bgPr>
        <a:solidFill>
          <a:srgbClr val="FFF4D5"/>
        </a:solidFill>
        <a:effectLst/>
      </p:bgPr>
    </p:bg>
    <p:spTree>
      <p:nvGrpSpPr>
        <p:cNvPr id="1" name=""/>
        <p:cNvGrpSpPr/>
        <p:nvPr/>
      </p:nvGrpSpPr>
      <p:grpSpPr>
        <a:xfrm>
          <a:off x="0" y="0"/>
          <a:ext cx="0" cy="0"/>
          <a:chOff x="0" y="0"/>
          <a:chExt cx="0" cy="0"/>
        </a:xfrm>
      </p:grpSpPr>
      <p:sp>
        <p:nvSpPr>
          <p:cNvPr id="33794" name="Rectangle 8"/>
          <p:cNvSpPr>
            <a:spLocks noChangeArrowheads="1"/>
          </p:cNvSpPr>
          <p:nvPr/>
        </p:nvSpPr>
        <p:spPr bwMode="auto">
          <a:xfrm>
            <a:off x="0" y="0"/>
            <a:ext cx="304800" cy="6858000"/>
          </a:xfrm>
          <a:prstGeom prst="rect">
            <a:avLst/>
          </a:prstGeom>
          <a:solidFill>
            <a:srgbClr val="D6B128"/>
          </a:solidFill>
          <a:ln w="9525">
            <a:noFill/>
            <a:miter lim="800000"/>
            <a:headEnd/>
            <a:tailEnd/>
          </a:ln>
        </p:spPr>
        <p:txBody>
          <a:bodyPr wrap="none" anchor="ctr"/>
          <a:lstStyle/>
          <a:p>
            <a:pPr fontAlgn="base">
              <a:spcBef>
                <a:spcPct val="0"/>
              </a:spcBef>
              <a:spcAft>
                <a:spcPct val="0"/>
              </a:spcAft>
            </a:pPr>
            <a:endParaRPr lang="en-US" smtClean="0">
              <a:solidFill>
                <a:srgbClr val="000000"/>
              </a:solidFill>
              <a:cs typeface="Arial" charset="0"/>
            </a:endParaRPr>
          </a:p>
        </p:txBody>
      </p:sp>
      <p:sp>
        <p:nvSpPr>
          <p:cNvPr id="73732" name="Rectangle 4"/>
          <p:cNvSpPr>
            <a:spLocks noGrp="1" noChangeArrowheads="1"/>
          </p:cNvSpPr>
          <p:nvPr>
            <p:ph type="title"/>
          </p:nvPr>
        </p:nvSpPr>
        <p:spPr>
          <a:xfrm>
            <a:off x="533400" y="152400"/>
            <a:ext cx="8208963" cy="954088"/>
          </a:xfrm>
        </p:spPr>
        <p:txBody>
          <a:bodyPr>
            <a:normAutofit fontScale="90000"/>
          </a:bodyPr>
          <a:lstStyle/>
          <a:p>
            <a:pPr algn="l" eaLnBrk="1" hangingPunct="1">
              <a:defRPr/>
            </a:pPr>
            <a:r>
              <a:rPr lang="en-US" sz="2400" b="0" spc="400" dirty="0" smtClean="0">
                <a:solidFill>
                  <a:srgbClr val="996633"/>
                </a:solidFill>
                <a:effectLst>
                  <a:outerShdw blurRad="38100" dist="38100" dir="2700000" algn="tl">
                    <a:srgbClr val="C0C0C0"/>
                  </a:outerShdw>
                </a:effectLst>
                <a:latin typeface="Tahoma" pitchFamily="34" charset="0"/>
                <a:cs typeface="Arial" charset="0"/>
              </a:rPr>
              <a:t>ACTIVE LEARNING</a:t>
            </a:r>
            <a:r>
              <a:rPr lang="en-US" sz="2400" b="0" dirty="0" smtClean="0">
                <a:solidFill>
                  <a:srgbClr val="996633"/>
                </a:solidFill>
                <a:effectLst>
                  <a:outerShdw blurRad="38100" dist="38100" dir="2700000" algn="tl">
                    <a:srgbClr val="C0C0C0"/>
                  </a:outerShdw>
                </a:effectLst>
                <a:latin typeface="Tahoma" pitchFamily="34" charset="0"/>
                <a:cs typeface="Arial" charset="0"/>
              </a:rPr>
              <a:t>   </a:t>
            </a:r>
            <a:r>
              <a:rPr lang="en-US" sz="7100" baseline="-10000" dirty="0" smtClean="0">
                <a:solidFill>
                  <a:srgbClr val="C00000"/>
                </a:solidFill>
                <a:latin typeface="Century" pitchFamily="18" charset="0"/>
                <a:cs typeface="Times New Roman" pitchFamily="18" charset="0"/>
              </a:rPr>
              <a:t>2</a:t>
            </a:r>
            <a:r>
              <a:rPr lang="en-US" sz="2400" b="0" dirty="0" smtClean="0">
                <a:solidFill>
                  <a:srgbClr val="996633"/>
                </a:solidFill>
                <a:effectLst>
                  <a:outerShdw blurRad="38100" dist="38100" dir="2700000" algn="tl">
                    <a:srgbClr val="C0C0C0"/>
                  </a:outerShdw>
                </a:effectLst>
                <a:latin typeface="Tahoma" pitchFamily="34" charset="0"/>
                <a:cs typeface="Arial" charset="0"/>
              </a:rPr>
              <a:t>   </a:t>
            </a:r>
            <a:br>
              <a:rPr lang="en-US" sz="2400" b="0" dirty="0" smtClean="0">
                <a:solidFill>
                  <a:srgbClr val="996633"/>
                </a:solidFill>
                <a:effectLst>
                  <a:outerShdw blurRad="38100" dist="38100" dir="2700000" algn="tl">
                    <a:srgbClr val="C0C0C0"/>
                  </a:outerShdw>
                </a:effectLst>
                <a:latin typeface="Tahoma" pitchFamily="34" charset="0"/>
                <a:cs typeface="Arial" charset="0"/>
              </a:rPr>
            </a:br>
            <a:r>
              <a:rPr lang="en-US" sz="3600" dirty="0" smtClean="0">
                <a:solidFill>
                  <a:srgbClr val="CC9900"/>
                </a:solidFill>
                <a:effectLst>
                  <a:outerShdw blurRad="38100" dist="38100" dir="2700000" algn="tl">
                    <a:srgbClr val="C0C0C0"/>
                  </a:outerShdw>
                </a:effectLst>
                <a:cs typeface="Arial" charset="0"/>
              </a:rPr>
              <a:t>Answers</a:t>
            </a:r>
          </a:p>
        </p:txBody>
      </p:sp>
      <p:sp>
        <p:nvSpPr>
          <p:cNvPr id="7" name="TextBox 6"/>
          <p:cNvSpPr txBox="1"/>
          <p:nvPr/>
        </p:nvSpPr>
        <p:spPr>
          <a:xfrm>
            <a:off x="304800" y="6500422"/>
            <a:ext cx="5649433" cy="338554"/>
          </a:xfrm>
          <a:prstGeom prst="rect">
            <a:avLst/>
          </a:prstGeom>
          <a:noFill/>
        </p:spPr>
        <p:txBody>
          <a:bodyPr wrap="square" rtlCol="0">
            <a:spAutoFit/>
          </a:bodyPr>
          <a:lstStyle/>
          <a:p>
            <a:r>
              <a:rPr lang="en-US" sz="800" i="1" dirty="0" smtClean="0">
                <a:solidFill>
                  <a:srgbClr val="777777"/>
                </a:solidFill>
                <a:latin typeface="Times New Roman" pitchFamily="18" charset="0"/>
                <a:cs typeface="Times New Roman" pitchFamily="18" charset="0"/>
              </a:rPr>
              <a:t>© 2012 </a:t>
            </a:r>
            <a:r>
              <a:rPr lang="en-US" sz="800" i="1" dirty="0" err="1" smtClean="0">
                <a:solidFill>
                  <a:srgbClr val="777777"/>
                </a:solidFill>
                <a:latin typeface="Times New Roman" pitchFamily="18" charset="0"/>
                <a:cs typeface="Times New Roman" pitchFamily="18" charset="0"/>
              </a:rPr>
              <a:t>Cengage</a:t>
            </a:r>
            <a:r>
              <a:rPr lang="en-US" sz="80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i="1" dirty="0">
              <a:solidFill>
                <a:srgbClr val="777777"/>
              </a:solidFill>
              <a:latin typeface="Times New Roman" pitchFamily="18" charset="0"/>
              <a:ea typeface="Verdana" pitchFamily="34" charset="0"/>
              <a:cs typeface="Times New Roman" pitchFamily="18" charset="0"/>
            </a:endParaRPr>
          </a:p>
        </p:txBody>
      </p:sp>
      <p:sp>
        <p:nvSpPr>
          <p:cNvPr id="5" name="Rectangle 11"/>
          <p:cNvSpPr>
            <a:spLocks noChangeArrowheads="1"/>
          </p:cNvSpPr>
          <p:nvPr/>
        </p:nvSpPr>
        <p:spPr bwMode="auto">
          <a:xfrm>
            <a:off x="612775" y="3670300"/>
            <a:ext cx="8224838" cy="2940050"/>
          </a:xfrm>
          <a:prstGeom prst="rect">
            <a:avLst/>
          </a:prstGeom>
          <a:noFill/>
          <a:ln w="9525">
            <a:noFill/>
            <a:miter lim="800000"/>
            <a:headEnd/>
            <a:tailEnd/>
          </a:ln>
        </p:spPr>
        <p:txBody>
          <a:bodyPr/>
          <a:lstStyle/>
          <a:p>
            <a:pPr marL="457200" indent="-457200">
              <a:lnSpc>
                <a:spcPct val="105000"/>
              </a:lnSpc>
              <a:spcBef>
                <a:spcPct val="45000"/>
              </a:spcBef>
              <a:buClr>
                <a:srgbClr val="003399"/>
              </a:buClr>
              <a:buSzPct val="120000"/>
              <a:buFont typeface="Wingdings" pitchFamily="2" charset="2"/>
              <a:buNone/>
            </a:pPr>
            <a:r>
              <a:rPr lang="en-US" sz="2600" b="1" dirty="0">
                <a:solidFill>
                  <a:srgbClr val="C00000"/>
                </a:solidFill>
              </a:rPr>
              <a:t>C.</a:t>
            </a:r>
            <a:r>
              <a:rPr lang="en-US" sz="2600" b="1" dirty="0">
                <a:solidFill>
                  <a:srgbClr val="339966"/>
                </a:solidFill>
              </a:rPr>
              <a:t>	</a:t>
            </a:r>
            <a:r>
              <a:rPr lang="en-US" sz="2700" dirty="0"/>
              <a:t>Compute the GDP deflator in </a:t>
            </a:r>
            <a:r>
              <a:rPr lang="en-US" sz="2700" dirty="0" smtClean="0"/>
              <a:t>2013. </a:t>
            </a:r>
            <a:endParaRPr lang="en-US" sz="2700" dirty="0"/>
          </a:p>
          <a:p>
            <a:pPr marL="457200" indent="-457200">
              <a:lnSpc>
                <a:spcPct val="105000"/>
              </a:lnSpc>
              <a:spcBef>
                <a:spcPct val="40000"/>
              </a:spcBef>
              <a:buClr>
                <a:srgbClr val="003399"/>
              </a:buClr>
              <a:buSzPct val="120000"/>
              <a:buFont typeface="Wingdings" pitchFamily="2" charset="2"/>
              <a:buNone/>
            </a:pPr>
            <a:r>
              <a:rPr lang="en-US" sz="2600" dirty="0">
                <a:solidFill>
                  <a:srgbClr val="FF0000"/>
                </a:solidFill>
              </a:rPr>
              <a:t>  </a:t>
            </a:r>
            <a:r>
              <a:rPr lang="en-US" sz="2600" dirty="0">
                <a:solidFill>
                  <a:srgbClr val="0000FF"/>
                </a:solidFill>
              </a:rPr>
              <a:t>Nom GDP  =  $36 x 1050  +  $100 x 205  =  </a:t>
            </a:r>
            <a:r>
              <a:rPr lang="en-US" sz="2600" u="sng" dirty="0">
                <a:solidFill>
                  <a:srgbClr val="0000FF"/>
                </a:solidFill>
              </a:rPr>
              <a:t>$58,300</a:t>
            </a:r>
            <a:endParaRPr lang="en-US" sz="2600" dirty="0">
              <a:solidFill>
                <a:srgbClr val="0000FF"/>
              </a:solidFill>
            </a:endParaRPr>
          </a:p>
          <a:p>
            <a:pPr marL="457200" indent="-457200">
              <a:lnSpc>
                <a:spcPct val="105000"/>
              </a:lnSpc>
              <a:spcBef>
                <a:spcPct val="45000"/>
              </a:spcBef>
              <a:buClr>
                <a:srgbClr val="003399"/>
              </a:buClr>
              <a:buSzPct val="120000"/>
              <a:buFont typeface="Wingdings" pitchFamily="2" charset="2"/>
              <a:buNone/>
            </a:pPr>
            <a:r>
              <a:rPr lang="en-US" sz="2600" dirty="0">
                <a:solidFill>
                  <a:srgbClr val="0000FF"/>
                </a:solidFill>
              </a:rPr>
              <a:t>  Real GDP  =  $30 x 1050  +  $100 x 205  =  </a:t>
            </a:r>
            <a:r>
              <a:rPr lang="en-US" sz="2600" u="sng" dirty="0">
                <a:solidFill>
                  <a:srgbClr val="0000FF"/>
                </a:solidFill>
              </a:rPr>
              <a:t>$52,000</a:t>
            </a:r>
            <a:endParaRPr lang="en-US" sz="2600" dirty="0">
              <a:solidFill>
                <a:srgbClr val="0000FF"/>
              </a:solidFill>
            </a:endParaRPr>
          </a:p>
          <a:p>
            <a:pPr marL="457200" indent="-457200">
              <a:lnSpc>
                <a:spcPct val="105000"/>
              </a:lnSpc>
              <a:spcBef>
                <a:spcPct val="45000"/>
              </a:spcBef>
              <a:buClr>
                <a:srgbClr val="003399"/>
              </a:buClr>
              <a:buSzPct val="120000"/>
              <a:buFont typeface="Wingdings" pitchFamily="2" charset="2"/>
              <a:buNone/>
            </a:pPr>
            <a:r>
              <a:rPr lang="en-US" sz="2600" dirty="0">
                <a:solidFill>
                  <a:srgbClr val="0000FF"/>
                </a:solidFill>
              </a:rPr>
              <a:t>  GDP deflator = 100 x (Nom GDP)/(Real GDP)</a:t>
            </a:r>
          </a:p>
          <a:p>
            <a:pPr marL="457200" indent="-457200">
              <a:lnSpc>
                <a:spcPct val="105000"/>
              </a:lnSpc>
              <a:spcBef>
                <a:spcPct val="20000"/>
              </a:spcBef>
              <a:buClr>
                <a:srgbClr val="003399"/>
              </a:buClr>
              <a:buSzPct val="120000"/>
              <a:buFont typeface="Wingdings" pitchFamily="2" charset="2"/>
              <a:buNone/>
            </a:pPr>
            <a:r>
              <a:rPr lang="en-US" sz="2600" dirty="0">
                <a:solidFill>
                  <a:srgbClr val="0000FF"/>
                </a:solidFill>
              </a:rPr>
              <a:t>			    = 100 x ($58,300)/($52,000) =  </a:t>
            </a:r>
            <a:r>
              <a:rPr lang="en-US" sz="2600" u="sng" dirty="0">
                <a:solidFill>
                  <a:srgbClr val="0000FF"/>
                </a:solidFill>
              </a:rPr>
              <a:t>112.1</a:t>
            </a:r>
          </a:p>
        </p:txBody>
      </p:sp>
      <p:graphicFrame>
        <p:nvGraphicFramePr>
          <p:cNvPr id="6" name="Group 49"/>
          <p:cNvGraphicFramePr>
            <a:graphicFrameLocks noGrp="1"/>
          </p:cNvGraphicFramePr>
          <p:nvPr/>
        </p:nvGraphicFramePr>
        <p:xfrm>
          <a:off x="620713" y="1535113"/>
          <a:ext cx="8331200" cy="1990344"/>
        </p:xfrm>
        <a:graphic>
          <a:graphicData uri="http://schemas.openxmlformats.org/drawingml/2006/table">
            <a:tbl>
              <a:tblPr/>
              <a:tblGrid>
                <a:gridCol w="1363662"/>
                <a:gridCol w="1304925"/>
                <a:gridCol w="1165225"/>
                <a:gridCol w="1047750"/>
                <a:gridCol w="1135063"/>
                <a:gridCol w="1184275"/>
                <a:gridCol w="1130300"/>
              </a:tblGrid>
              <a:tr h="260350">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6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Arial" charset="0"/>
                          <a:cs typeface="Times New Roman" pitchFamily="18" charset="0"/>
                        </a:rPr>
                        <a:t>2011 (base yr)</a:t>
                      </a:r>
                      <a:endParaRPr kumimoji="0" lang="en-US" sz="26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Arial" charset="0"/>
                          <a:cs typeface="Times New Roman" pitchFamily="18" charset="0"/>
                        </a:rPr>
                        <a:t>2012</a:t>
                      </a:r>
                      <a:endParaRPr kumimoji="0" lang="en-US" sz="26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Arial" charset="0"/>
                          <a:cs typeface="Times New Roman" pitchFamily="18" charset="0"/>
                        </a:rPr>
                        <a:t>2013</a:t>
                      </a:r>
                      <a:endParaRPr kumimoji="0" lang="en-US" sz="26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r>
              <a:tr h="260350">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1" u="none" strike="noStrike" cap="none" normalizeH="0" baseline="0" smtClean="0">
                          <a:ln>
                            <a:noFill/>
                          </a:ln>
                          <a:solidFill>
                            <a:schemeClr val="tx1"/>
                          </a:solidFill>
                          <a:effectLst/>
                          <a:latin typeface="Arial" charset="0"/>
                          <a:cs typeface="Times New Roman" pitchFamily="18" charset="0"/>
                        </a:rPr>
                        <a:t>P</a:t>
                      </a:r>
                      <a:endParaRPr kumimoji="0" lang="en-US" sz="2600" b="0" i="1"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1" u="none" strike="noStrike" cap="none" normalizeH="0" baseline="0" smtClean="0">
                          <a:ln>
                            <a:noFill/>
                          </a:ln>
                          <a:solidFill>
                            <a:schemeClr val="tx1"/>
                          </a:solidFill>
                          <a:effectLst/>
                          <a:latin typeface="Arial" charset="0"/>
                          <a:cs typeface="Times New Roman" pitchFamily="18" charset="0"/>
                        </a:rPr>
                        <a:t>Q</a:t>
                      </a:r>
                      <a:endParaRPr kumimoji="0" lang="en-US" sz="2600" b="0" i="1"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1" u="none" strike="noStrike" cap="none" normalizeH="0" baseline="0" smtClean="0">
                          <a:ln>
                            <a:noFill/>
                          </a:ln>
                          <a:solidFill>
                            <a:schemeClr val="tx1"/>
                          </a:solidFill>
                          <a:effectLst/>
                          <a:latin typeface="Arial" charset="0"/>
                          <a:cs typeface="Times New Roman" pitchFamily="18" charset="0"/>
                        </a:rPr>
                        <a:t>P</a:t>
                      </a:r>
                      <a:endParaRPr kumimoji="0" lang="en-US" sz="2600" b="0" i="1"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1" u="none" strike="noStrike" cap="none" normalizeH="0" baseline="0" smtClean="0">
                          <a:ln>
                            <a:noFill/>
                          </a:ln>
                          <a:solidFill>
                            <a:schemeClr val="tx1"/>
                          </a:solidFill>
                          <a:effectLst/>
                          <a:latin typeface="Arial" charset="0"/>
                          <a:cs typeface="Times New Roman" pitchFamily="18" charset="0"/>
                        </a:rPr>
                        <a:t>Q</a:t>
                      </a:r>
                      <a:endParaRPr kumimoji="0" lang="en-US" sz="2600" b="0" i="1"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1" u="none" strike="noStrike" cap="none" normalizeH="0" baseline="0" smtClean="0">
                          <a:ln>
                            <a:noFill/>
                          </a:ln>
                          <a:solidFill>
                            <a:schemeClr val="tx1"/>
                          </a:solidFill>
                          <a:effectLst/>
                          <a:latin typeface="Arial" charset="0"/>
                          <a:cs typeface="Times New Roman" pitchFamily="18" charset="0"/>
                        </a:rPr>
                        <a:t>P</a:t>
                      </a:r>
                      <a:endParaRPr kumimoji="0" lang="en-US" sz="2600" b="0" i="1"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1" u="none" strike="noStrike" cap="none" normalizeH="0" baseline="0" smtClean="0">
                          <a:ln>
                            <a:noFill/>
                          </a:ln>
                          <a:solidFill>
                            <a:schemeClr val="tx1"/>
                          </a:solidFill>
                          <a:effectLst/>
                          <a:latin typeface="Arial" charset="0"/>
                          <a:cs typeface="Times New Roman" pitchFamily="18" charset="0"/>
                        </a:rPr>
                        <a:t>Q</a:t>
                      </a:r>
                      <a:endParaRPr kumimoji="0" lang="en-US" sz="2600" b="0" i="1"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0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Good A</a:t>
                      </a:r>
                      <a:endParaRPr kumimoji="0" lang="en-US" sz="2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$30</a:t>
                      </a:r>
                      <a:endParaRPr kumimoji="0" lang="en-US" sz="2600" b="0" i="0" u="none" strike="noStrike" cap="none" normalizeH="0" baseline="0" smtClean="0">
                        <a:ln>
                          <a:noFill/>
                        </a:ln>
                        <a:solidFill>
                          <a:schemeClr val="tx1"/>
                        </a:solidFill>
                        <a:effectLst/>
                        <a:latin typeface="Arial" charset="0"/>
                      </a:endParaRPr>
                    </a:p>
                  </a:txBody>
                  <a:tcPr marL="45720" marR="1828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900</a:t>
                      </a:r>
                      <a:endParaRPr kumimoji="0" lang="en-US" sz="2600" b="0" i="0" u="none" strike="noStrike" cap="none" normalizeH="0" baseline="0" smtClean="0">
                        <a:ln>
                          <a:noFill/>
                        </a:ln>
                        <a:solidFill>
                          <a:schemeClr val="tx1"/>
                        </a:solidFill>
                        <a:effectLst/>
                        <a:latin typeface="Arial" charset="0"/>
                      </a:endParaRPr>
                    </a:p>
                  </a:txBody>
                  <a:tcPr marL="45720" marR="1828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$31</a:t>
                      </a:r>
                      <a:endParaRPr kumimoji="0" lang="en-US" sz="2600" b="0" i="0" u="none" strike="noStrike" cap="none" normalizeH="0" baseline="0" smtClean="0">
                        <a:ln>
                          <a:noFill/>
                        </a:ln>
                        <a:solidFill>
                          <a:schemeClr val="tx1"/>
                        </a:solidFill>
                        <a:effectLst/>
                        <a:latin typeface="Arial" charset="0"/>
                      </a:endParaRPr>
                    </a:p>
                  </a:txBody>
                  <a:tcPr marL="45720" marR="1828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1,000</a:t>
                      </a:r>
                      <a:endParaRPr kumimoji="0" lang="en-US" sz="2600" b="0" i="0" u="none" strike="noStrike" cap="none" normalizeH="0" baseline="0" smtClean="0">
                        <a:ln>
                          <a:noFill/>
                        </a:ln>
                        <a:solidFill>
                          <a:schemeClr val="tx1"/>
                        </a:solidFill>
                        <a:effectLst/>
                        <a:latin typeface="Arial" charset="0"/>
                      </a:endParaRPr>
                    </a:p>
                  </a:txBody>
                  <a:tcPr marL="45720" marR="1828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$36</a:t>
                      </a:r>
                      <a:endParaRPr kumimoji="0" lang="en-US" sz="2600" b="0" i="0" u="none" strike="noStrike" cap="none" normalizeH="0" baseline="0" smtClean="0">
                        <a:ln>
                          <a:noFill/>
                        </a:ln>
                        <a:solidFill>
                          <a:schemeClr val="tx1"/>
                        </a:solidFill>
                        <a:effectLst/>
                        <a:latin typeface="Arial" charset="0"/>
                      </a:endParaRPr>
                    </a:p>
                  </a:txBody>
                  <a:tcPr marL="45720" marR="1828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1050</a:t>
                      </a:r>
                      <a:endParaRPr kumimoji="0" lang="en-US" sz="2600" b="0" i="0" u="none" strike="noStrike" cap="none" normalizeH="0" baseline="0" smtClean="0">
                        <a:ln>
                          <a:noFill/>
                        </a:ln>
                        <a:solidFill>
                          <a:schemeClr val="tx1"/>
                        </a:solidFill>
                        <a:effectLst/>
                        <a:latin typeface="Arial" charset="0"/>
                      </a:endParaRPr>
                    </a:p>
                  </a:txBody>
                  <a:tcPr marL="45720" marR="1828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0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Good B</a:t>
                      </a:r>
                      <a:endParaRPr kumimoji="0" lang="en-US" sz="2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$100</a:t>
                      </a:r>
                      <a:endParaRPr kumimoji="0" lang="en-US" sz="2600" b="0" i="0" u="none" strike="noStrike" cap="none" normalizeH="0" baseline="0" smtClean="0">
                        <a:ln>
                          <a:noFill/>
                        </a:ln>
                        <a:solidFill>
                          <a:schemeClr val="tx1"/>
                        </a:solidFill>
                        <a:effectLst/>
                        <a:latin typeface="Arial" charset="0"/>
                      </a:endParaRPr>
                    </a:p>
                  </a:txBody>
                  <a:tcPr marL="45720" marR="1828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192</a:t>
                      </a:r>
                      <a:endParaRPr kumimoji="0" lang="en-US" sz="2600" b="0" i="0" u="none" strike="noStrike" cap="none" normalizeH="0" baseline="0" smtClean="0">
                        <a:ln>
                          <a:noFill/>
                        </a:ln>
                        <a:solidFill>
                          <a:schemeClr val="tx1"/>
                        </a:solidFill>
                        <a:effectLst/>
                        <a:latin typeface="Arial" charset="0"/>
                      </a:endParaRPr>
                    </a:p>
                  </a:txBody>
                  <a:tcPr marL="45720" marR="1828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$102</a:t>
                      </a:r>
                      <a:endParaRPr kumimoji="0" lang="en-US" sz="2600" b="0" i="0" u="none" strike="noStrike" cap="none" normalizeH="0" baseline="0" smtClean="0">
                        <a:ln>
                          <a:noFill/>
                        </a:ln>
                        <a:solidFill>
                          <a:schemeClr val="tx1"/>
                        </a:solidFill>
                        <a:effectLst/>
                        <a:latin typeface="Arial" charset="0"/>
                      </a:endParaRPr>
                    </a:p>
                  </a:txBody>
                  <a:tcPr marL="45720" marR="1828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200</a:t>
                      </a:r>
                      <a:endParaRPr kumimoji="0" lang="en-US" sz="2600" b="0" i="0" u="none" strike="noStrike" cap="none" normalizeH="0" baseline="0" smtClean="0">
                        <a:ln>
                          <a:noFill/>
                        </a:ln>
                        <a:solidFill>
                          <a:schemeClr val="tx1"/>
                        </a:solidFill>
                        <a:effectLst/>
                        <a:latin typeface="Arial" charset="0"/>
                      </a:endParaRPr>
                    </a:p>
                  </a:txBody>
                  <a:tcPr marL="45720" marR="1828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$100</a:t>
                      </a:r>
                      <a:endParaRPr kumimoji="0" lang="en-US" sz="2600" b="0" i="0" u="none" strike="noStrike" cap="none" normalizeH="0" baseline="0" smtClean="0">
                        <a:ln>
                          <a:noFill/>
                        </a:ln>
                        <a:solidFill>
                          <a:schemeClr val="tx1"/>
                        </a:solidFill>
                        <a:effectLst/>
                        <a:latin typeface="Arial" charset="0"/>
                      </a:endParaRPr>
                    </a:p>
                  </a:txBody>
                  <a:tcPr marL="45720" marR="1828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205</a:t>
                      </a:r>
                      <a:endParaRPr kumimoji="0" lang="en-US" sz="2600" b="0" i="0" u="none" strike="noStrike" cap="none" normalizeH="0" baseline="0" smtClean="0">
                        <a:ln>
                          <a:noFill/>
                        </a:ln>
                        <a:solidFill>
                          <a:schemeClr val="tx1"/>
                        </a:solidFill>
                        <a:effectLst/>
                        <a:latin typeface="Arial" charset="0"/>
                      </a:endParaRPr>
                    </a:p>
                  </a:txBody>
                  <a:tcPr marL="45720" marR="1828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subTnLst>
                                    <p:animClr clrSpc="rgb" dir="cw">
                                      <p:cBhvr override="childStyle">
                                        <p:cTn dur="1" fill="hold" display="0" masterRel="nextClick" afterEffect="1"/>
                                        <p:tgtEl>
                                          <p:spTgt spid="5">
                                            <p:txEl>
                                              <p:pRg st="1" end="1"/>
                                            </p:txEl>
                                          </p:spTgt>
                                        </p:tgtEl>
                                        <p:attrNameLst>
                                          <p:attrName>ppt_c</p:attrName>
                                        </p:attrNameLst>
                                      </p:cBhvr>
                                      <p:to>
                                        <a:srgbClr val="969696"/>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subTnLst>
                                    <p:animClr clrSpc="rgb" dir="cw">
                                      <p:cBhvr override="childStyle">
                                        <p:cTn dur="1" fill="hold" display="0" masterRel="nextClick" afterEffect="1"/>
                                        <p:tgtEl>
                                          <p:spTgt spid="5">
                                            <p:txEl>
                                              <p:pRg st="2" end="2"/>
                                            </p:txEl>
                                          </p:spTgt>
                                        </p:tgtEl>
                                        <p:attrNameLst>
                                          <p:attrName>ppt_c</p:attrName>
                                        </p:attrNameLst>
                                      </p:cBhvr>
                                      <p:to>
                                        <a:srgbClr val="969696"/>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5"/>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4" name="Rectangle 6"/>
          <p:cNvSpPr>
            <a:spLocks noGrp="1" noChangeArrowheads="1"/>
          </p:cNvSpPr>
          <p:nvPr>
            <p:ph type="title"/>
          </p:nvPr>
        </p:nvSpPr>
        <p:spPr/>
        <p:txBody>
          <a:bodyPr/>
          <a:lstStyle/>
          <a:p>
            <a:pPr eaLnBrk="1" hangingPunct="1"/>
            <a:r>
              <a:rPr lang="en-US" smtClean="0"/>
              <a:t>GDP and Economic Well-Being</a:t>
            </a:r>
          </a:p>
        </p:txBody>
      </p:sp>
      <p:sp>
        <p:nvSpPr>
          <p:cNvPr id="40965" name="Rectangle 7"/>
          <p:cNvSpPr>
            <a:spLocks noGrp="1" noChangeArrowheads="1"/>
          </p:cNvSpPr>
          <p:nvPr>
            <p:ph idx="1"/>
          </p:nvPr>
        </p:nvSpPr>
        <p:spPr/>
        <p:txBody>
          <a:bodyPr/>
          <a:lstStyle/>
          <a:p>
            <a:pPr eaLnBrk="1" hangingPunct="1">
              <a:spcBef>
                <a:spcPct val="50000"/>
              </a:spcBef>
            </a:pPr>
            <a:r>
              <a:rPr lang="en-US" b="1" i="1" smtClean="0">
                <a:solidFill>
                  <a:srgbClr val="660066"/>
                </a:solidFill>
              </a:rPr>
              <a:t>Real GDP per capita is the main indicator of the average person’s standard of living.</a:t>
            </a:r>
            <a:endParaRPr lang="en-US" smtClean="0"/>
          </a:p>
          <a:p>
            <a:pPr eaLnBrk="1" hangingPunct="1">
              <a:spcBef>
                <a:spcPct val="50000"/>
              </a:spcBef>
            </a:pPr>
            <a:r>
              <a:rPr lang="en-US" smtClean="0"/>
              <a:t>But GDP is not a perfect measure of </a:t>
            </a:r>
            <a:br>
              <a:rPr lang="en-US" smtClean="0"/>
            </a:br>
            <a:r>
              <a:rPr lang="en-US" smtClean="0"/>
              <a:t>well-being.  </a:t>
            </a:r>
          </a:p>
          <a:p>
            <a:pPr eaLnBrk="1" hangingPunct="1">
              <a:spcBef>
                <a:spcPct val="50000"/>
              </a:spcBef>
            </a:pPr>
            <a:r>
              <a:rPr lang="en-US" smtClean="0"/>
              <a:t>Robert Kennedy issued a very eloquent </a:t>
            </a:r>
            <a:br>
              <a:rPr lang="en-US" smtClean="0"/>
            </a:br>
            <a:r>
              <a:rPr lang="en-US" smtClean="0"/>
              <a:t>yet harsh criticism of GDP:  </a:t>
            </a:r>
          </a:p>
          <a:p>
            <a:pPr eaLnBrk="1" hangingPunct="1">
              <a:spcBef>
                <a:spcPct val="50000"/>
              </a:spcBef>
            </a:pPr>
            <a:endParaRPr lang="en-US"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965">
                                            <p:txEl>
                                              <p:pRg st="0" end="0"/>
                                            </p:txEl>
                                          </p:spTgt>
                                        </p:tgtEl>
                                        <p:attrNameLst>
                                          <p:attrName>style.visibility</p:attrName>
                                        </p:attrNameLst>
                                      </p:cBhvr>
                                      <p:to>
                                        <p:strVal val="visible"/>
                                      </p:to>
                                    </p:set>
                                    <p:animEffect transition="in" filter="wipe(left)">
                                      <p:cBhvr>
                                        <p:cTn id="7" dur="500"/>
                                        <p:tgtEl>
                                          <p:spTgt spid="4096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965">
                                            <p:txEl>
                                              <p:pRg st="1" end="1"/>
                                            </p:txEl>
                                          </p:spTgt>
                                        </p:tgtEl>
                                        <p:attrNameLst>
                                          <p:attrName>style.visibility</p:attrName>
                                        </p:attrNameLst>
                                      </p:cBhvr>
                                      <p:to>
                                        <p:strVal val="visible"/>
                                      </p:to>
                                    </p:set>
                                    <p:animEffect transition="in" filter="wipe(left)">
                                      <p:cBhvr>
                                        <p:cTn id="12" dur="500"/>
                                        <p:tgtEl>
                                          <p:spTgt spid="4096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0965">
                                            <p:txEl>
                                              <p:pRg st="2" end="2"/>
                                            </p:txEl>
                                          </p:spTgt>
                                        </p:tgtEl>
                                        <p:attrNameLst>
                                          <p:attrName>style.visibility</p:attrName>
                                        </p:attrNameLst>
                                      </p:cBhvr>
                                      <p:to>
                                        <p:strVal val="visible"/>
                                      </p:to>
                                    </p:set>
                                    <p:animEffect transition="in" filter="wipe(left)">
                                      <p:cBhvr>
                                        <p:cTn id="17" dur="500"/>
                                        <p:tgtEl>
                                          <p:spTgt spid="4096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build="p" bldLvl="4"/>
    </p:bldLst>
  </p:timing>
</p:sld>
</file>

<file path=ppt/slides/slide5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328613" y="223838"/>
            <a:ext cx="5295900" cy="539750"/>
          </a:xfrm>
        </p:spPr>
        <p:txBody>
          <a:bodyPr>
            <a:normAutofit fontScale="90000"/>
          </a:bodyPr>
          <a:lstStyle/>
          <a:p>
            <a:pPr algn="l" eaLnBrk="1" hangingPunct="1"/>
            <a:r>
              <a:rPr lang="en-US" sz="3300" smtClean="0">
                <a:solidFill>
                  <a:srgbClr val="990033"/>
                </a:solidFill>
                <a:latin typeface="Times New Roman" pitchFamily="18" charset="0"/>
              </a:rPr>
              <a:t>Gross Domestic Product…</a:t>
            </a:r>
          </a:p>
        </p:txBody>
      </p:sp>
      <p:sp>
        <p:nvSpPr>
          <p:cNvPr id="224259" name="Rectangle 3"/>
          <p:cNvSpPr>
            <a:spLocks noGrp="1" noChangeArrowheads="1"/>
          </p:cNvSpPr>
          <p:nvPr>
            <p:ph type="body" idx="4294967295"/>
          </p:nvPr>
        </p:nvSpPr>
        <p:spPr>
          <a:xfrm>
            <a:off x="300038" y="685800"/>
            <a:ext cx="6027737" cy="1608138"/>
          </a:xfrm>
          <a:solidFill>
            <a:schemeClr val="bg1"/>
          </a:solidFill>
        </p:spPr>
        <p:txBody>
          <a:bodyPr/>
          <a:lstStyle/>
          <a:p>
            <a:pPr marL="0" indent="0" eaLnBrk="1" hangingPunct="1">
              <a:spcBef>
                <a:spcPct val="20000"/>
              </a:spcBef>
              <a:buFont typeface="Wingdings" pitchFamily="2" charset="2"/>
              <a:buNone/>
            </a:pPr>
            <a:r>
              <a:rPr lang="en-US" smtClean="0">
                <a:latin typeface="Times New Roman" pitchFamily="18" charset="0"/>
              </a:rPr>
              <a:t>“… does not allow for the health of our </a:t>
            </a:r>
            <a:br>
              <a:rPr lang="en-US" smtClean="0">
                <a:latin typeface="Times New Roman" pitchFamily="18" charset="0"/>
              </a:rPr>
            </a:br>
            <a:r>
              <a:rPr lang="en-US" smtClean="0">
                <a:latin typeface="Times New Roman" pitchFamily="18" charset="0"/>
              </a:rPr>
              <a:t>children, the quality of their education, </a:t>
            </a:r>
            <a:br>
              <a:rPr lang="en-US" smtClean="0">
                <a:latin typeface="Times New Roman" pitchFamily="18" charset="0"/>
              </a:rPr>
            </a:br>
            <a:r>
              <a:rPr lang="en-US" smtClean="0">
                <a:latin typeface="Times New Roman" pitchFamily="18" charset="0"/>
              </a:rPr>
              <a:t>or the joy of their play. </a:t>
            </a:r>
          </a:p>
        </p:txBody>
      </p:sp>
      <p:sp>
        <p:nvSpPr>
          <p:cNvPr id="224261" name="Text Box 5"/>
          <p:cNvSpPr txBox="1">
            <a:spLocks noChangeArrowheads="1"/>
          </p:cNvSpPr>
          <p:nvPr/>
        </p:nvSpPr>
        <p:spPr bwMode="auto">
          <a:xfrm>
            <a:off x="312738" y="1584325"/>
            <a:ext cx="5273675" cy="2330450"/>
          </a:xfrm>
          <a:prstGeom prst="rect">
            <a:avLst/>
          </a:prstGeom>
          <a:noFill/>
          <a:ln w="9525">
            <a:noFill/>
            <a:miter lim="800000"/>
            <a:headEnd/>
            <a:tailEnd/>
          </a:ln>
        </p:spPr>
        <p:txBody>
          <a:bodyPr>
            <a:spAutoFit/>
          </a:bodyPr>
          <a:lstStyle/>
          <a:p>
            <a:pPr>
              <a:lnSpc>
                <a:spcPct val="105000"/>
              </a:lnSpc>
              <a:spcBef>
                <a:spcPct val="20000"/>
              </a:spcBef>
              <a:buClr>
                <a:srgbClr val="00B85C"/>
              </a:buClr>
              <a:buSzPct val="120000"/>
              <a:buFont typeface="Wingdings" pitchFamily="2" charset="2"/>
              <a:buNone/>
            </a:pPr>
            <a:r>
              <a:rPr lang="en-US" sz="2800">
                <a:latin typeface="Times New Roman" pitchFamily="18" charset="0"/>
                <a:cs typeface="Arial" charset="0"/>
              </a:rPr>
              <a:t>			        It does not </a:t>
            </a:r>
            <a:br>
              <a:rPr lang="en-US" sz="2800">
                <a:latin typeface="Times New Roman" pitchFamily="18" charset="0"/>
                <a:cs typeface="Arial" charset="0"/>
              </a:rPr>
            </a:br>
            <a:r>
              <a:rPr lang="en-US" sz="2800">
                <a:latin typeface="Times New Roman" pitchFamily="18" charset="0"/>
                <a:cs typeface="Arial" charset="0"/>
              </a:rPr>
              <a:t>include the beauty of our poetry or </a:t>
            </a:r>
            <a:br>
              <a:rPr lang="en-US" sz="2800">
                <a:latin typeface="Times New Roman" pitchFamily="18" charset="0"/>
                <a:cs typeface="Arial" charset="0"/>
              </a:rPr>
            </a:br>
            <a:r>
              <a:rPr lang="en-US" sz="2800">
                <a:latin typeface="Times New Roman" pitchFamily="18" charset="0"/>
                <a:cs typeface="Arial" charset="0"/>
              </a:rPr>
              <a:t>the strength of our marriages, the </a:t>
            </a:r>
            <a:br>
              <a:rPr lang="en-US" sz="2800">
                <a:latin typeface="Times New Roman" pitchFamily="18" charset="0"/>
                <a:cs typeface="Arial" charset="0"/>
              </a:rPr>
            </a:br>
            <a:r>
              <a:rPr lang="en-US" sz="2800">
                <a:latin typeface="Times New Roman" pitchFamily="18" charset="0"/>
                <a:cs typeface="Arial" charset="0"/>
              </a:rPr>
              <a:t>intelligence of our public debate or </a:t>
            </a:r>
            <a:br>
              <a:rPr lang="en-US" sz="2800">
                <a:latin typeface="Times New Roman" pitchFamily="18" charset="0"/>
                <a:cs typeface="Arial" charset="0"/>
              </a:rPr>
            </a:br>
            <a:r>
              <a:rPr lang="en-US" sz="2800">
                <a:latin typeface="Times New Roman" pitchFamily="18" charset="0"/>
                <a:cs typeface="Arial" charset="0"/>
              </a:rPr>
              <a:t>the integrity of our public officials.    </a:t>
            </a:r>
            <a:endParaRPr lang="en-US">
              <a:cs typeface="Arial" charset="0"/>
            </a:endParaRPr>
          </a:p>
        </p:txBody>
      </p:sp>
      <p:sp>
        <p:nvSpPr>
          <p:cNvPr id="224262" name="Text Box 6"/>
          <p:cNvSpPr txBox="1">
            <a:spLocks noChangeArrowheads="1"/>
          </p:cNvSpPr>
          <p:nvPr/>
        </p:nvSpPr>
        <p:spPr bwMode="auto">
          <a:xfrm>
            <a:off x="323850" y="3827463"/>
            <a:ext cx="8540750" cy="987425"/>
          </a:xfrm>
          <a:prstGeom prst="rect">
            <a:avLst/>
          </a:prstGeom>
          <a:noFill/>
          <a:ln w="9525">
            <a:noFill/>
            <a:miter lim="800000"/>
            <a:headEnd/>
            <a:tailEnd/>
          </a:ln>
        </p:spPr>
        <p:txBody>
          <a:bodyPr>
            <a:spAutoFit/>
          </a:bodyPr>
          <a:lstStyle/>
          <a:p>
            <a:pPr>
              <a:lnSpc>
                <a:spcPct val="105000"/>
              </a:lnSpc>
              <a:spcBef>
                <a:spcPct val="20000"/>
              </a:spcBef>
              <a:buClr>
                <a:srgbClr val="00B85C"/>
              </a:buClr>
              <a:buSzPct val="120000"/>
              <a:buFont typeface="Wingdings" pitchFamily="2" charset="2"/>
              <a:buNone/>
            </a:pPr>
            <a:r>
              <a:rPr lang="en-US" sz="2800">
                <a:latin typeface="Times New Roman" pitchFamily="18" charset="0"/>
                <a:cs typeface="Arial" charset="0"/>
              </a:rPr>
              <a:t>It measures neither our courage, nor our wisdom, </a:t>
            </a:r>
            <a:br>
              <a:rPr lang="en-US" sz="2800">
                <a:latin typeface="Times New Roman" pitchFamily="18" charset="0"/>
                <a:cs typeface="Arial" charset="0"/>
              </a:rPr>
            </a:br>
            <a:r>
              <a:rPr lang="en-US" sz="2800">
                <a:latin typeface="Times New Roman" pitchFamily="18" charset="0"/>
                <a:cs typeface="Arial" charset="0"/>
              </a:rPr>
              <a:t>nor our devotion to our country.  </a:t>
            </a:r>
            <a:endParaRPr lang="en-US">
              <a:cs typeface="Arial" charset="0"/>
            </a:endParaRPr>
          </a:p>
        </p:txBody>
      </p:sp>
      <p:sp>
        <p:nvSpPr>
          <p:cNvPr id="224263" name="Text Box 7"/>
          <p:cNvSpPr txBox="1">
            <a:spLocks noChangeArrowheads="1"/>
          </p:cNvSpPr>
          <p:nvPr/>
        </p:nvSpPr>
        <p:spPr bwMode="auto">
          <a:xfrm>
            <a:off x="346075" y="4275138"/>
            <a:ext cx="8507413" cy="2393950"/>
          </a:xfrm>
          <a:prstGeom prst="rect">
            <a:avLst/>
          </a:prstGeom>
          <a:noFill/>
          <a:ln w="9525">
            <a:noFill/>
            <a:miter lim="800000"/>
            <a:headEnd/>
            <a:tailEnd/>
          </a:ln>
        </p:spPr>
        <p:txBody>
          <a:bodyPr>
            <a:spAutoFit/>
          </a:bodyPr>
          <a:lstStyle/>
          <a:p>
            <a:pPr>
              <a:lnSpc>
                <a:spcPct val="105000"/>
              </a:lnSpc>
              <a:spcBef>
                <a:spcPct val="20000"/>
              </a:spcBef>
              <a:buClr>
                <a:srgbClr val="00B85C"/>
              </a:buClr>
              <a:buSzPct val="120000"/>
              <a:buFont typeface="Wingdings" pitchFamily="2" charset="2"/>
              <a:buNone/>
            </a:pPr>
            <a:r>
              <a:rPr lang="en-US" sz="2800" dirty="0">
                <a:latin typeface="Times New Roman" pitchFamily="18" charset="0"/>
                <a:cs typeface="Arial" charset="0"/>
              </a:rPr>
              <a:t>					 It measures everything, in short, except that which makes life worthwhile, and it can tell us everything about America except why we are proud that we are Americans.”</a:t>
            </a:r>
          </a:p>
          <a:p>
            <a:pPr>
              <a:lnSpc>
                <a:spcPct val="105000"/>
              </a:lnSpc>
              <a:spcBef>
                <a:spcPct val="15000"/>
              </a:spcBef>
              <a:buClr>
                <a:srgbClr val="00B85C"/>
              </a:buClr>
              <a:buSzPct val="120000"/>
              <a:buFont typeface="Wingdings" pitchFamily="2" charset="2"/>
              <a:buNone/>
            </a:pPr>
            <a:r>
              <a:rPr lang="en-US" sz="2800" b="1" dirty="0">
                <a:latin typeface="Times New Roman" pitchFamily="18" charset="0"/>
                <a:cs typeface="Arial" charset="0"/>
              </a:rPr>
              <a:t>-</a:t>
            </a:r>
            <a:r>
              <a:rPr lang="en-US" sz="2800" b="1" i="1" dirty="0">
                <a:latin typeface="Times New Roman" pitchFamily="18" charset="0"/>
                <a:cs typeface="Arial" charset="0"/>
              </a:rPr>
              <a:t> Senator Robert Kennedy, 1968</a:t>
            </a:r>
            <a:endParaRPr lang="en-US" dirty="0">
              <a:cs typeface="Arial" charset="0"/>
            </a:endParaRPr>
          </a:p>
        </p:txBody>
      </p:sp>
      <p:pic>
        <p:nvPicPr>
          <p:cNvPr id="41991" name="Picture 8" descr="rfk"/>
          <p:cNvPicPr>
            <a:picLocks noChangeAspect="1" noChangeArrowheads="1"/>
          </p:cNvPicPr>
          <p:nvPr/>
        </p:nvPicPr>
        <p:blipFill>
          <a:blip r:embed="rId3" cstate="print"/>
          <a:srcRect l="1666" t="9743" r="10001" b="1218"/>
          <a:stretch>
            <a:fillRect/>
          </a:stretch>
        </p:blipFill>
        <p:spPr bwMode="auto">
          <a:xfrm>
            <a:off x="6196013" y="225425"/>
            <a:ext cx="2617787" cy="3609975"/>
          </a:xfrm>
          <a:prstGeom prst="rect">
            <a:avLst/>
          </a:prstGeom>
          <a:noFill/>
          <a:ln w="9525">
            <a:solidFill>
              <a:schemeClr val="tx1"/>
            </a:solid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4259">
                                            <p:txEl>
                                              <p:pRg st="0" end="0"/>
                                            </p:txEl>
                                          </p:spTgt>
                                        </p:tgtEl>
                                        <p:attrNameLst>
                                          <p:attrName>style.visibility</p:attrName>
                                        </p:attrNameLst>
                                      </p:cBhvr>
                                      <p:to>
                                        <p:strVal val="visible"/>
                                      </p:to>
                                    </p:set>
                                    <p:animEffect transition="in" filter="fade">
                                      <p:cBhvr>
                                        <p:cTn id="7" dur="500"/>
                                        <p:tgtEl>
                                          <p:spTgt spid="224259">
                                            <p:txEl>
                                              <p:pRg st="0" end="0"/>
                                            </p:txEl>
                                          </p:spTgt>
                                        </p:tgtEl>
                                      </p:cBhvr>
                                    </p:animEffect>
                                  </p:childTnLst>
                                  <p:subTnLst>
                                    <p:animClr clrSpc="rgb" dir="cw">
                                      <p:cBhvr override="childStyle">
                                        <p:cTn dur="1" fill="hold" display="0" masterRel="nextClick" afterEffect="1"/>
                                        <p:tgtEl>
                                          <p:spTgt spid="224259">
                                            <p:txEl>
                                              <p:pRg st="0" end="0"/>
                                            </p:txEl>
                                          </p:spTgt>
                                        </p:tgtEl>
                                        <p:attrNameLst>
                                          <p:attrName>ppt_c</p:attrName>
                                        </p:attrNameLst>
                                      </p:cBhvr>
                                      <p:to>
                                        <a:srgbClr val="336699"/>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4261"/>
                                        </p:tgtEl>
                                        <p:attrNameLst>
                                          <p:attrName>style.visibility</p:attrName>
                                        </p:attrNameLst>
                                      </p:cBhvr>
                                      <p:to>
                                        <p:strVal val="visible"/>
                                      </p:to>
                                    </p:set>
                                    <p:animEffect transition="in" filter="fade">
                                      <p:cBhvr>
                                        <p:cTn id="12" dur="500"/>
                                        <p:tgtEl>
                                          <p:spTgt spid="224261"/>
                                        </p:tgtEl>
                                      </p:cBhvr>
                                    </p:animEffect>
                                  </p:childTnLst>
                                  <p:subTnLst>
                                    <p:animClr clrSpc="rgb" dir="cw">
                                      <p:cBhvr override="childStyle">
                                        <p:cTn dur="1" fill="hold" display="0" masterRel="nextClick" afterEffect="1"/>
                                        <p:tgtEl>
                                          <p:spTgt spid="224261"/>
                                        </p:tgtEl>
                                        <p:attrNameLst>
                                          <p:attrName>ppt_c</p:attrName>
                                        </p:attrNameLst>
                                      </p:cBhvr>
                                      <p:to>
                                        <a:srgbClr val="336699"/>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4262"/>
                                        </p:tgtEl>
                                        <p:attrNameLst>
                                          <p:attrName>style.visibility</p:attrName>
                                        </p:attrNameLst>
                                      </p:cBhvr>
                                      <p:to>
                                        <p:strVal val="visible"/>
                                      </p:to>
                                    </p:set>
                                    <p:animEffect transition="in" filter="fade">
                                      <p:cBhvr>
                                        <p:cTn id="17" dur="500"/>
                                        <p:tgtEl>
                                          <p:spTgt spid="224262"/>
                                        </p:tgtEl>
                                      </p:cBhvr>
                                    </p:animEffect>
                                  </p:childTnLst>
                                  <p:subTnLst>
                                    <p:animClr clrSpc="rgb" dir="cw">
                                      <p:cBhvr override="childStyle">
                                        <p:cTn dur="1" fill="hold" display="0" masterRel="nextClick" afterEffect="1"/>
                                        <p:tgtEl>
                                          <p:spTgt spid="224262"/>
                                        </p:tgtEl>
                                        <p:attrNameLst>
                                          <p:attrName>ppt_c</p:attrName>
                                        </p:attrNameLst>
                                      </p:cBhvr>
                                      <p:to>
                                        <a:srgbClr val="336699"/>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4263"/>
                                        </p:tgtEl>
                                        <p:attrNameLst>
                                          <p:attrName>style.visibility</p:attrName>
                                        </p:attrNameLst>
                                      </p:cBhvr>
                                      <p:to>
                                        <p:strVal val="visible"/>
                                      </p:to>
                                    </p:set>
                                    <p:animEffect transition="in" filter="fade">
                                      <p:cBhvr>
                                        <p:cTn id="22" dur="500"/>
                                        <p:tgtEl>
                                          <p:spTgt spid="224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59" grpId="0" build="p"/>
      <p:bldP spid="224261" grpId="0"/>
      <p:bldP spid="224262" grpId="0"/>
      <p:bldP spid="224263" grpId="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2" name="Rectangle 4"/>
          <p:cNvSpPr>
            <a:spLocks noGrp="1" noChangeArrowheads="1"/>
          </p:cNvSpPr>
          <p:nvPr>
            <p:ph type="title"/>
          </p:nvPr>
        </p:nvSpPr>
        <p:spPr/>
        <p:txBody>
          <a:bodyPr/>
          <a:lstStyle/>
          <a:p>
            <a:pPr eaLnBrk="1" hangingPunct="1"/>
            <a:r>
              <a:rPr lang="en-US" smtClean="0"/>
              <a:t>GDP Does Not Value:</a:t>
            </a:r>
          </a:p>
        </p:txBody>
      </p:sp>
      <p:sp>
        <p:nvSpPr>
          <p:cNvPr id="43013" name="Rectangle 5"/>
          <p:cNvSpPr>
            <a:spLocks noGrp="1" noChangeArrowheads="1"/>
          </p:cNvSpPr>
          <p:nvPr>
            <p:ph idx="1"/>
          </p:nvPr>
        </p:nvSpPr>
        <p:spPr/>
        <p:txBody>
          <a:bodyPr/>
          <a:lstStyle/>
          <a:p>
            <a:pPr eaLnBrk="1" hangingPunct="1">
              <a:spcBef>
                <a:spcPct val="50000"/>
              </a:spcBef>
            </a:pPr>
            <a:r>
              <a:rPr lang="en-US" smtClean="0"/>
              <a:t>the quality of the environment</a:t>
            </a:r>
          </a:p>
          <a:p>
            <a:pPr eaLnBrk="1" hangingPunct="1">
              <a:spcBef>
                <a:spcPct val="50000"/>
              </a:spcBef>
            </a:pPr>
            <a:r>
              <a:rPr lang="en-US" smtClean="0"/>
              <a:t>leisure time</a:t>
            </a:r>
          </a:p>
          <a:p>
            <a:pPr eaLnBrk="1" hangingPunct="1">
              <a:spcBef>
                <a:spcPct val="50000"/>
              </a:spcBef>
            </a:pPr>
            <a:r>
              <a:rPr lang="en-US" smtClean="0"/>
              <a:t>non-market activity, such as the child care </a:t>
            </a:r>
            <a:br>
              <a:rPr lang="en-US" smtClean="0"/>
            </a:br>
            <a:r>
              <a:rPr lang="en-US" smtClean="0"/>
              <a:t>a parent provides his or her child at home</a:t>
            </a:r>
          </a:p>
          <a:p>
            <a:pPr eaLnBrk="1" hangingPunct="1">
              <a:spcBef>
                <a:spcPct val="50000"/>
              </a:spcBef>
            </a:pPr>
            <a:r>
              <a:rPr lang="en-US" smtClean="0"/>
              <a:t>an equitable distribution of income</a:t>
            </a:r>
          </a:p>
          <a:p>
            <a:pPr lvl="1" eaLnBrk="1" hangingPunct="1">
              <a:lnSpc>
                <a:spcPct val="105000"/>
              </a:lnSpc>
              <a:spcBef>
                <a:spcPct val="50000"/>
              </a:spcBef>
            </a:pPr>
            <a:endParaRPr lang="en-US"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013">
                                            <p:txEl>
                                              <p:pRg st="0" end="0"/>
                                            </p:txEl>
                                          </p:spTgt>
                                        </p:tgtEl>
                                        <p:attrNameLst>
                                          <p:attrName>style.visibility</p:attrName>
                                        </p:attrNameLst>
                                      </p:cBhvr>
                                      <p:to>
                                        <p:strVal val="visible"/>
                                      </p:to>
                                    </p:set>
                                    <p:animEffect transition="in" filter="wipe(left)">
                                      <p:cBhvr>
                                        <p:cTn id="7" dur="500"/>
                                        <p:tgtEl>
                                          <p:spTgt spid="430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013">
                                            <p:txEl>
                                              <p:pRg st="1" end="1"/>
                                            </p:txEl>
                                          </p:spTgt>
                                        </p:tgtEl>
                                        <p:attrNameLst>
                                          <p:attrName>style.visibility</p:attrName>
                                        </p:attrNameLst>
                                      </p:cBhvr>
                                      <p:to>
                                        <p:strVal val="visible"/>
                                      </p:to>
                                    </p:set>
                                    <p:animEffect transition="in" filter="wipe(left)">
                                      <p:cBhvr>
                                        <p:cTn id="12" dur="500"/>
                                        <p:tgtEl>
                                          <p:spTgt spid="430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3013">
                                            <p:txEl>
                                              <p:pRg st="2" end="2"/>
                                            </p:txEl>
                                          </p:spTgt>
                                        </p:tgtEl>
                                        <p:attrNameLst>
                                          <p:attrName>style.visibility</p:attrName>
                                        </p:attrNameLst>
                                      </p:cBhvr>
                                      <p:to>
                                        <p:strVal val="visible"/>
                                      </p:to>
                                    </p:set>
                                    <p:animEffect transition="in" filter="wipe(left)">
                                      <p:cBhvr>
                                        <p:cTn id="17" dur="500"/>
                                        <p:tgtEl>
                                          <p:spTgt spid="430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3013">
                                            <p:txEl>
                                              <p:pRg st="3" end="3"/>
                                            </p:txEl>
                                          </p:spTgt>
                                        </p:tgtEl>
                                        <p:attrNameLst>
                                          <p:attrName>style.visibility</p:attrName>
                                        </p:attrNameLst>
                                      </p:cBhvr>
                                      <p:to>
                                        <p:strVal val="visible"/>
                                      </p:to>
                                    </p:set>
                                    <p:animEffect transition="in" filter="wipe(left)">
                                      <p:cBhvr>
                                        <p:cTn id="22" dur="500"/>
                                        <p:tgtEl>
                                          <p:spTgt spid="430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build="p" bldLvl="4"/>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ChangeArrowheads="1"/>
          </p:cNvSpPr>
          <p:nvPr/>
        </p:nvSpPr>
        <p:spPr bwMode="auto">
          <a:xfrm>
            <a:off x="198438" y="2933700"/>
            <a:ext cx="2035175" cy="981075"/>
          </a:xfrm>
          <a:prstGeom prst="rect">
            <a:avLst/>
          </a:prstGeom>
          <a:solidFill>
            <a:srgbClr val="FF0000"/>
          </a:solidFill>
          <a:ln w="9525">
            <a:noFill/>
            <a:miter lim="800000"/>
            <a:headEnd/>
            <a:tailEnd/>
          </a:ln>
        </p:spPr>
        <p:txBody>
          <a:bodyPr wrap="none" anchor="ctr"/>
          <a:lstStyle/>
          <a:p>
            <a:endParaRPr lang="en-US">
              <a:cs typeface="Arial" charset="0"/>
            </a:endParaRPr>
          </a:p>
        </p:txBody>
      </p:sp>
      <p:sp>
        <p:nvSpPr>
          <p:cNvPr id="185346" name="Rectangle 2"/>
          <p:cNvSpPr>
            <a:spLocks noChangeArrowheads="1"/>
          </p:cNvSpPr>
          <p:nvPr/>
        </p:nvSpPr>
        <p:spPr bwMode="auto">
          <a:xfrm>
            <a:off x="6580188" y="2921000"/>
            <a:ext cx="2251075" cy="989013"/>
          </a:xfrm>
          <a:prstGeom prst="rect">
            <a:avLst/>
          </a:prstGeom>
          <a:solidFill>
            <a:srgbClr val="FF0000"/>
          </a:solidFill>
          <a:ln w="9525">
            <a:noFill/>
            <a:miter lim="800000"/>
            <a:headEnd/>
            <a:tailEnd/>
          </a:ln>
        </p:spPr>
        <p:txBody>
          <a:bodyPr wrap="none" anchor="ctr"/>
          <a:lstStyle/>
          <a:p>
            <a:endParaRPr lang="en-US">
              <a:cs typeface="Arial" charset="0"/>
            </a:endParaRPr>
          </a:p>
        </p:txBody>
      </p:sp>
      <p:sp>
        <p:nvSpPr>
          <p:cNvPr id="11270" name="Rectangle 3"/>
          <p:cNvSpPr>
            <a:spLocks noGrp="1" noChangeArrowheads="1"/>
          </p:cNvSpPr>
          <p:nvPr>
            <p:ph type="title" idx="4294967295"/>
          </p:nvPr>
        </p:nvSpPr>
        <p:spPr>
          <a:xfrm>
            <a:off x="228600" y="131763"/>
            <a:ext cx="8229600" cy="565150"/>
          </a:xfrm>
        </p:spPr>
        <p:txBody>
          <a:bodyPr/>
          <a:lstStyle/>
          <a:p>
            <a:pPr algn="l" eaLnBrk="1" hangingPunct="1"/>
            <a:r>
              <a:rPr lang="en-US" sz="2700" smtClean="0"/>
              <a:t>The Circular-Flow Diagram</a:t>
            </a:r>
          </a:p>
        </p:txBody>
      </p:sp>
      <p:sp>
        <p:nvSpPr>
          <p:cNvPr id="185348" name="Text Box 4"/>
          <p:cNvSpPr txBox="1">
            <a:spLocks noChangeArrowheads="1"/>
          </p:cNvSpPr>
          <p:nvPr/>
        </p:nvSpPr>
        <p:spPr bwMode="auto">
          <a:xfrm>
            <a:off x="2819400" y="881063"/>
            <a:ext cx="5954713" cy="1860550"/>
          </a:xfrm>
          <a:prstGeom prst="rect">
            <a:avLst/>
          </a:prstGeom>
          <a:solidFill>
            <a:srgbClr val="FFFFCC"/>
          </a:solidFill>
          <a:ln w="9525">
            <a:noFill/>
            <a:miter lim="800000"/>
            <a:headEnd/>
            <a:tailEnd/>
          </a:ln>
          <a:effectLst>
            <a:outerShdw blurRad="50800" dist="38100" dir="2700000" algn="tl" rotWithShape="0">
              <a:prstClr val="black">
                <a:alpha val="40000"/>
              </a:prstClr>
            </a:outerShdw>
          </a:effectLst>
        </p:spPr>
        <p:txBody>
          <a:bodyPr>
            <a:spAutoFit/>
          </a:bodyPr>
          <a:lstStyle/>
          <a:p>
            <a:pPr marL="290513" indent="-231775">
              <a:spcBef>
                <a:spcPct val="15000"/>
              </a:spcBef>
              <a:buClr>
                <a:srgbClr val="CC0000"/>
              </a:buClr>
              <a:buFont typeface="Wingdings" pitchFamily="2" charset="2"/>
              <a:buNone/>
              <a:defRPr/>
            </a:pPr>
            <a:r>
              <a:rPr lang="en-US" sz="2700" b="1" dirty="0">
                <a:cs typeface="Arial" charset="0"/>
              </a:rPr>
              <a:t>Households</a:t>
            </a:r>
            <a:r>
              <a:rPr lang="en-US" sz="2700" dirty="0">
                <a:cs typeface="Arial" charset="0"/>
              </a:rPr>
              <a:t>:</a:t>
            </a:r>
          </a:p>
          <a:p>
            <a:pPr marL="290513" indent="-231775">
              <a:spcBef>
                <a:spcPct val="15000"/>
              </a:spcBef>
              <a:buClr>
                <a:srgbClr val="CC0000"/>
              </a:buClr>
              <a:buFont typeface="Wingdings" pitchFamily="2" charset="2"/>
              <a:buChar char="§"/>
              <a:defRPr/>
            </a:pPr>
            <a:r>
              <a:rPr lang="en-US" sz="2700" dirty="0">
                <a:cs typeface="Arial" charset="0"/>
              </a:rPr>
              <a:t>own the factors of production, </a:t>
            </a:r>
            <a:br>
              <a:rPr lang="en-US" sz="2700" dirty="0">
                <a:cs typeface="Arial" charset="0"/>
              </a:rPr>
            </a:br>
            <a:r>
              <a:rPr lang="en-US" sz="2700" dirty="0">
                <a:cs typeface="Arial" charset="0"/>
              </a:rPr>
              <a:t>sell/rent them to firms for income</a:t>
            </a:r>
          </a:p>
          <a:p>
            <a:pPr marL="290513" indent="-231775">
              <a:spcBef>
                <a:spcPct val="15000"/>
              </a:spcBef>
              <a:buClr>
                <a:srgbClr val="CC0000"/>
              </a:buClr>
              <a:buFont typeface="Wingdings" pitchFamily="2" charset="2"/>
              <a:buChar char="§"/>
              <a:defRPr/>
            </a:pPr>
            <a:r>
              <a:rPr lang="en-US" sz="2700" dirty="0">
                <a:cs typeface="Arial" charset="0"/>
              </a:rPr>
              <a:t>buy and consume goods &amp; services</a:t>
            </a:r>
          </a:p>
        </p:txBody>
      </p:sp>
      <p:grpSp>
        <p:nvGrpSpPr>
          <p:cNvPr id="2" name="Group 5"/>
          <p:cNvGrpSpPr>
            <a:grpSpLocks/>
          </p:cNvGrpSpPr>
          <p:nvPr/>
        </p:nvGrpSpPr>
        <p:grpSpPr bwMode="auto">
          <a:xfrm>
            <a:off x="6624638" y="2968625"/>
            <a:ext cx="2162175" cy="893763"/>
            <a:chOff x="4173" y="1870"/>
            <a:chExt cx="1362" cy="563"/>
          </a:xfrm>
        </p:grpSpPr>
        <p:sp>
          <p:nvSpPr>
            <p:cNvPr id="11277" name="Rectangle 6"/>
            <p:cNvSpPr>
              <a:spLocks noChangeArrowheads="1"/>
            </p:cNvSpPr>
            <p:nvPr/>
          </p:nvSpPr>
          <p:spPr bwMode="auto">
            <a:xfrm>
              <a:off x="4173" y="1870"/>
              <a:ext cx="1362" cy="563"/>
            </a:xfrm>
            <a:prstGeom prst="rect">
              <a:avLst/>
            </a:prstGeom>
            <a:solidFill>
              <a:srgbClr val="99CCFF"/>
            </a:solidFill>
            <a:ln w="9525">
              <a:noFill/>
              <a:miter lim="800000"/>
              <a:headEnd/>
              <a:tailEnd/>
            </a:ln>
            <a:effectLst>
              <a:outerShdw blurRad="50800" dist="38100" dir="2700000" algn="tl" rotWithShape="0">
                <a:prstClr val="black">
                  <a:alpha val="40000"/>
                </a:prstClr>
              </a:outerShdw>
            </a:effectLst>
          </p:spPr>
          <p:txBody>
            <a:bodyPr/>
            <a:lstStyle/>
            <a:p>
              <a:endParaRPr lang="en-US">
                <a:cs typeface="Arial" charset="0"/>
              </a:endParaRPr>
            </a:p>
          </p:txBody>
        </p:sp>
        <p:sp>
          <p:nvSpPr>
            <p:cNvPr id="11278" name="Text Box 7"/>
            <p:cNvSpPr txBox="1">
              <a:spLocks noChangeArrowheads="1"/>
            </p:cNvSpPr>
            <p:nvPr/>
          </p:nvSpPr>
          <p:spPr bwMode="auto">
            <a:xfrm>
              <a:off x="4202" y="1998"/>
              <a:ext cx="1309" cy="317"/>
            </a:xfrm>
            <a:prstGeom prst="rect">
              <a:avLst/>
            </a:prstGeom>
            <a:noFill/>
            <a:ln w="9525">
              <a:noFill/>
              <a:miter lim="800000"/>
              <a:headEnd/>
              <a:tailEnd/>
            </a:ln>
          </p:spPr>
          <p:txBody>
            <a:bodyPr>
              <a:spAutoFit/>
            </a:bodyPr>
            <a:lstStyle/>
            <a:p>
              <a:pPr algn="ctr">
                <a:spcBef>
                  <a:spcPct val="50000"/>
                </a:spcBef>
              </a:pPr>
              <a:r>
                <a:rPr lang="en-US" sz="2700">
                  <a:cs typeface="Arial" charset="0"/>
                </a:rPr>
                <a:t>Households</a:t>
              </a:r>
            </a:p>
          </p:txBody>
        </p:sp>
      </p:grpSp>
      <p:grpSp>
        <p:nvGrpSpPr>
          <p:cNvPr id="3" name="Group 8"/>
          <p:cNvGrpSpPr>
            <a:grpSpLocks/>
          </p:cNvGrpSpPr>
          <p:nvPr/>
        </p:nvGrpSpPr>
        <p:grpSpPr bwMode="auto">
          <a:xfrm>
            <a:off x="241300" y="2978150"/>
            <a:ext cx="1944688" cy="893763"/>
            <a:chOff x="131" y="1876"/>
            <a:chExt cx="1225" cy="563"/>
          </a:xfrm>
          <a:effectLst>
            <a:outerShdw blurRad="50800" dist="38100" dir="2700000" algn="tl" rotWithShape="0">
              <a:prstClr val="black">
                <a:alpha val="40000"/>
              </a:prstClr>
            </a:outerShdw>
          </a:effectLst>
        </p:grpSpPr>
        <p:sp>
          <p:nvSpPr>
            <p:cNvPr id="11275" name="Rectangle 9"/>
            <p:cNvSpPr>
              <a:spLocks noChangeArrowheads="1"/>
            </p:cNvSpPr>
            <p:nvPr/>
          </p:nvSpPr>
          <p:spPr bwMode="auto">
            <a:xfrm>
              <a:off x="131" y="1876"/>
              <a:ext cx="1225" cy="563"/>
            </a:xfrm>
            <a:prstGeom prst="rect">
              <a:avLst/>
            </a:prstGeom>
            <a:solidFill>
              <a:srgbClr val="99CCFF"/>
            </a:solidFill>
            <a:ln w="9525">
              <a:noFill/>
              <a:miter lim="800000"/>
              <a:headEnd/>
              <a:tailEnd/>
            </a:ln>
          </p:spPr>
          <p:txBody>
            <a:bodyPr/>
            <a:lstStyle/>
            <a:p>
              <a:endParaRPr lang="en-US">
                <a:cs typeface="Arial" charset="0"/>
              </a:endParaRPr>
            </a:p>
          </p:txBody>
        </p:sp>
        <p:sp>
          <p:nvSpPr>
            <p:cNvPr id="11276" name="Text Box 10"/>
            <p:cNvSpPr txBox="1">
              <a:spLocks noChangeArrowheads="1"/>
            </p:cNvSpPr>
            <p:nvPr/>
          </p:nvSpPr>
          <p:spPr bwMode="auto">
            <a:xfrm>
              <a:off x="246" y="1989"/>
              <a:ext cx="1021" cy="317"/>
            </a:xfrm>
            <a:prstGeom prst="rect">
              <a:avLst/>
            </a:prstGeom>
            <a:noFill/>
            <a:ln w="9525">
              <a:noFill/>
              <a:miter lim="800000"/>
              <a:headEnd/>
              <a:tailEnd/>
            </a:ln>
          </p:spPr>
          <p:txBody>
            <a:bodyPr>
              <a:spAutoFit/>
            </a:bodyPr>
            <a:lstStyle/>
            <a:p>
              <a:pPr algn="ctr">
                <a:spcBef>
                  <a:spcPct val="50000"/>
                </a:spcBef>
              </a:pPr>
              <a:r>
                <a:rPr lang="en-US" sz="2700">
                  <a:cs typeface="Arial" charset="0"/>
                </a:rPr>
                <a:t>Firms</a:t>
              </a:r>
            </a:p>
          </p:txBody>
        </p:sp>
      </p:grpSp>
      <p:sp>
        <p:nvSpPr>
          <p:cNvPr id="187401" name="Text Box 9"/>
          <p:cNvSpPr txBox="1">
            <a:spLocks noChangeArrowheads="1"/>
          </p:cNvSpPr>
          <p:nvPr/>
        </p:nvSpPr>
        <p:spPr bwMode="auto">
          <a:xfrm>
            <a:off x="222250" y="4068763"/>
            <a:ext cx="5075238" cy="2271712"/>
          </a:xfrm>
          <a:prstGeom prst="rect">
            <a:avLst/>
          </a:prstGeom>
          <a:solidFill>
            <a:srgbClr val="FFFFCC"/>
          </a:solidFill>
          <a:ln w="9525">
            <a:noFill/>
            <a:miter lim="800000"/>
            <a:headEnd/>
            <a:tailEnd/>
          </a:ln>
          <a:effectLst>
            <a:outerShdw blurRad="50800" dist="38100" dir="2700000" algn="tl" rotWithShape="0">
              <a:prstClr val="black">
                <a:alpha val="40000"/>
              </a:prstClr>
            </a:outerShdw>
          </a:effectLst>
        </p:spPr>
        <p:txBody>
          <a:bodyPr>
            <a:spAutoFit/>
          </a:bodyPr>
          <a:lstStyle/>
          <a:p>
            <a:pPr marL="290513" indent="-231775">
              <a:spcBef>
                <a:spcPct val="15000"/>
              </a:spcBef>
              <a:buClr>
                <a:srgbClr val="CC0000"/>
              </a:buClr>
              <a:buFont typeface="Wingdings" pitchFamily="2" charset="2"/>
              <a:buNone/>
              <a:defRPr/>
            </a:pPr>
            <a:r>
              <a:rPr lang="en-US" sz="2700" b="1" dirty="0">
                <a:cs typeface="Arial" charset="0"/>
              </a:rPr>
              <a:t>Firms</a:t>
            </a:r>
            <a:r>
              <a:rPr lang="en-US" sz="2700" dirty="0">
                <a:cs typeface="Arial" charset="0"/>
              </a:rPr>
              <a:t>:</a:t>
            </a:r>
          </a:p>
          <a:p>
            <a:pPr marL="290513" indent="-231775">
              <a:spcBef>
                <a:spcPct val="15000"/>
              </a:spcBef>
              <a:buClr>
                <a:srgbClr val="CC0000"/>
              </a:buClr>
              <a:buFont typeface="Wingdings" pitchFamily="2" charset="2"/>
              <a:buChar char="§"/>
              <a:defRPr/>
            </a:pPr>
            <a:r>
              <a:rPr lang="en-US" sz="2700" dirty="0">
                <a:cs typeface="Arial" charset="0"/>
              </a:rPr>
              <a:t>buy/hire factors of production, </a:t>
            </a:r>
            <a:br>
              <a:rPr lang="en-US" sz="2700" dirty="0">
                <a:cs typeface="Arial" charset="0"/>
              </a:rPr>
            </a:br>
            <a:r>
              <a:rPr lang="en-US" sz="2700" dirty="0">
                <a:cs typeface="Arial" charset="0"/>
              </a:rPr>
              <a:t>use them to produce goods and services</a:t>
            </a:r>
          </a:p>
          <a:p>
            <a:pPr marL="290513" indent="-231775">
              <a:spcBef>
                <a:spcPct val="15000"/>
              </a:spcBef>
              <a:buClr>
                <a:srgbClr val="CC0000"/>
              </a:buClr>
              <a:buFont typeface="Wingdings" pitchFamily="2" charset="2"/>
              <a:buChar char="§"/>
              <a:defRPr/>
            </a:pPr>
            <a:r>
              <a:rPr lang="en-US" sz="2700" dirty="0">
                <a:cs typeface="Arial" charset="0"/>
              </a:rPr>
              <a:t>sell goods &amp; services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5348"/>
                                        </p:tgtEl>
                                        <p:attrNameLst>
                                          <p:attrName>style.visibility</p:attrName>
                                        </p:attrNameLst>
                                      </p:cBhvr>
                                      <p:to>
                                        <p:strVal val="visible"/>
                                      </p:to>
                                    </p:set>
                                    <p:animEffect transition="in" filter="fade">
                                      <p:cBhvr>
                                        <p:cTn id="17" dur="500"/>
                                        <p:tgtEl>
                                          <p:spTgt spid="18534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85346"/>
                                        </p:tgtEl>
                                        <p:attrNameLst>
                                          <p:attrName>style.visibility</p:attrName>
                                        </p:attrNameLst>
                                      </p:cBhvr>
                                      <p:to>
                                        <p:strVal val="visible"/>
                                      </p:to>
                                    </p:set>
                                    <p:animEffect transition="in" filter="fade">
                                      <p:cBhvr>
                                        <p:cTn id="20" dur="500"/>
                                        <p:tgtEl>
                                          <p:spTgt spid="18534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185346"/>
                                        </p:tgtEl>
                                      </p:cBhvr>
                                    </p:animEffect>
                                    <p:set>
                                      <p:cBhvr>
                                        <p:cTn id="25" dur="1" fill="hold">
                                          <p:stCondLst>
                                            <p:cond delay="499"/>
                                          </p:stCondLst>
                                        </p:cTn>
                                        <p:tgtEl>
                                          <p:spTgt spid="185346"/>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185348"/>
                                        </p:tgtEl>
                                      </p:cBhvr>
                                    </p:animEffect>
                                    <p:set>
                                      <p:cBhvr>
                                        <p:cTn id="28" dur="1" fill="hold">
                                          <p:stCondLst>
                                            <p:cond delay="499"/>
                                          </p:stCondLst>
                                        </p:cTn>
                                        <p:tgtEl>
                                          <p:spTgt spid="18534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87401"/>
                                        </p:tgtEl>
                                        <p:attrNameLst>
                                          <p:attrName>style.visibility</p:attrName>
                                        </p:attrNameLst>
                                      </p:cBhvr>
                                      <p:to>
                                        <p:strVal val="visible"/>
                                      </p:to>
                                    </p:set>
                                    <p:animEffect transition="in" filter="fade">
                                      <p:cBhvr>
                                        <p:cTn id="33" dur="500"/>
                                        <p:tgtEl>
                                          <p:spTgt spid="18740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87394"/>
                                        </p:tgtEl>
                                        <p:attrNameLst>
                                          <p:attrName>style.visibility</p:attrName>
                                        </p:attrNameLst>
                                      </p:cBhvr>
                                      <p:to>
                                        <p:strVal val="visible"/>
                                      </p:to>
                                    </p:set>
                                    <p:animEffect transition="in" filter="fade">
                                      <p:cBhvr>
                                        <p:cTn id="36" dur="500"/>
                                        <p:tgtEl>
                                          <p:spTgt spid="187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4" grpId="0" animBg="1"/>
      <p:bldP spid="185346" grpId="0" animBg="1"/>
      <p:bldP spid="185346" grpId="1" animBg="1"/>
      <p:bldP spid="185348" grpId="0" animBg="1"/>
      <p:bldP spid="185348" grpId="1" animBg="1"/>
      <p:bldP spid="187401" grpId="0" animBg="1"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6" name="Rectangle 4"/>
          <p:cNvSpPr>
            <a:spLocks noGrp="1" noChangeArrowheads="1"/>
          </p:cNvSpPr>
          <p:nvPr>
            <p:ph type="title"/>
          </p:nvPr>
        </p:nvSpPr>
        <p:spPr/>
        <p:txBody>
          <a:bodyPr/>
          <a:lstStyle/>
          <a:p>
            <a:pPr eaLnBrk="1" hangingPunct="1"/>
            <a:r>
              <a:rPr lang="en-US" smtClean="0"/>
              <a:t>Then Why Do We Care About GDP?</a:t>
            </a:r>
          </a:p>
        </p:txBody>
      </p:sp>
      <p:sp>
        <p:nvSpPr>
          <p:cNvPr id="44037" name="Rectangle 5"/>
          <p:cNvSpPr>
            <a:spLocks noGrp="1" noChangeArrowheads="1"/>
          </p:cNvSpPr>
          <p:nvPr>
            <p:ph idx="1"/>
          </p:nvPr>
        </p:nvSpPr>
        <p:spPr/>
        <p:txBody>
          <a:bodyPr/>
          <a:lstStyle/>
          <a:p>
            <a:pPr eaLnBrk="1" hangingPunct="1">
              <a:spcBef>
                <a:spcPct val="50000"/>
              </a:spcBef>
            </a:pPr>
            <a:r>
              <a:rPr lang="en-US" smtClean="0"/>
              <a:t>Having a large GDP enables a country to afford better schools, a cleaner environment, </a:t>
            </a:r>
            <a:br>
              <a:rPr lang="en-US" smtClean="0"/>
            </a:br>
            <a:r>
              <a:rPr lang="en-US" smtClean="0"/>
              <a:t>health care, etc</a:t>
            </a:r>
            <a:r>
              <a:rPr lang="en-US" i="1" smtClean="0"/>
              <a:t>.  </a:t>
            </a:r>
          </a:p>
          <a:p>
            <a:pPr eaLnBrk="1" hangingPunct="1">
              <a:spcBef>
                <a:spcPct val="50000"/>
              </a:spcBef>
            </a:pPr>
            <a:r>
              <a:rPr lang="en-US" smtClean="0"/>
              <a:t>Many indicators of the quality of life are positively correlated with GDP.  For example…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037">
                                            <p:txEl>
                                              <p:pRg st="0" end="0"/>
                                            </p:txEl>
                                          </p:spTgt>
                                        </p:tgtEl>
                                        <p:attrNameLst>
                                          <p:attrName>style.visibility</p:attrName>
                                        </p:attrNameLst>
                                      </p:cBhvr>
                                      <p:to>
                                        <p:strVal val="visible"/>
                                      </p:to>
                                    </p:set>
                                    <p:animEffect transition="in" filter="wipe(left)">
                                      <p:cBhvr>
                                        <p:cTn id="7" dur="500"/>
                                        <p:tgtEl>
                                          <p:spTgt spid="440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4037">
                                            <p:txEl>
                                              <p:pRg st="1" end="1"/>
                                            </p:txEl>
                                          </p:spTgt>
                                        </p:tgtEl>
                                        <p:attrNameLst>
                                          <p:attrName>style.visibility</p:attrName>
                                        </p:attrNameLst>
                                      </p:cBhvr>
                                      <p:to>
                                        <p:strVal val="visible"/>
                                      </p:to>
                                    </p:set>
                                    <p:animEffect transition="in" filter="wipe(left)">
                                      <p:cBhvr>
                                        <p:cTn id="12" dur="500"/>
                                        <p:tgtEl>
                                          <p:spTgt spid="4403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7" grpId="0" build="p" bldLvl="4"/>
    </p:bldLst>
  </p:timing>
</p:sld>
</file>

<file path=ppt/slides/slide61.xml><?xml version="1.0" encoding="utf-8"?>
<p:sld xmlns:a="http://schemas.openxmlformats.org/drawingml/2006/main" xmlns:r="http://schemas.openxmlformats.org/officeDocument/2006/relationships" xmlns:p="http://schemas.openxmlformats.org/presentationml/2006/main" showMasterSp="0">
  <p:cSld>
    <p:bg>
      <p:bgPr>
        <a:solidFill>
          <a:srgbClr val="FFCC99">
            <a:alpha val="50000"/>
          </a:srgbClr>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42900" y="125413"/>
            <a:ext cx="8410575" cy="558800"/>
          </a:xfrm>
        </p:spPr>
        <p:txBody>
          <a:bodyPr/>
          <a:lstStyle/>
          <a:p>
            <a:pPr eaLnBrk="1" hangingPunct="1"/>
            <a:r>
              <a:rPr lang="en-US" sz="3000" smtClean="0"/>
              <a:t>GDP and Life Expectancy in 12 countries</a:t>
            </a:r>
          </a:p>
        </p:txBody>
      </p:sp>
      <p:sp>
        <p:nvSpPr>
          <p:cNvPr id="45059" name="Rectangle 7"/>
          <p:cNvSpPr>
            <a:spLocks noChangeArrowheads="1"/>
          </p:cNvSpPr>
          <p:nvPr/>
        </p:nvSpPr>
        <p:spPr bwMode="auto">
          <a:xfrm>
            <a:off x="8302625" y="6375400"/>
            <a:ext cx="684213" cy="368300"/>
          </a:xfrm>
          <a:prstGeom prst="rect">
            <a:avLst/>
          </a:prstGeom>
          <a:noFill/>
          <a:ln w="9525">
            <a:noFill/>
            <a:miter lim="800000"/>
            <a:headEnd/>
            <a:tailEnd/>
          </a:ln>
        </p:spPr>
        <p:txBody>
          <a:bodyPr/>
          <a:lstStyle/>
          <a:p>
            <a:pPr algn="r"/>
            <a:fld id="{1BC4EBED-9126-48A5-9D80-C0B44E7F4030}" type="slidenum">
              <a:rPr lang="en-US" sz="1700">
                <a:solidFill>
                  <a:srgbClr val="777777"/>
                </a:solidFill>
              </a:rPr>
              <a:pPr algn="r"/>
              <a:t>60</a:t>
            </a:fld>
            <a:endParaRPr lang="en-US" sz="1700">
              <a:solidFill>
                <a:srgbClr val="777777"/>
              </a:solidFill>
            </a:endParaRPr>
          </a:p>
        </p:txBody>
      </p:sp>
      <p:sp>
        <p:nvSpPr>
          <p:cNvPr id="45060" name="Text Box 4"/>
          <p:cNvSpPr txBox="1">
            <a:spLocks noChangeArrowheads="1"/>
          </p:cNvSpPr>
          <p:nvPr/>
        </p:nvSpPr>
        <p:spPr bwMode="auto">
          <a:xfrm rot="-5400000">
            <a:off x="-1275556" y="2964656"/>
            <a:ext cx="3781425" cy="442913"/>
          </a:xfrm>
          <a:prstGeom prst="rect">
            <a:avLst/>
          </a:prstGeom>
          <a:noFill/>
          <a:ln w="9525">
            <a:noFill/>
            <a:miter lim="800000"/>
            <a:headEnd/>
            <a:tailEnd/>
          </a:ln>
        </p:spPr>
        <p:txBody>
          <a:bodyPr>
            <a:spAutoFit/>
          </a:bodyPr>
          <a:lstStyle/>
          <a:p>
            <a:pPr algn="ctr">
              <a:spcBef>
                <a:spcPct val="50000"/>
              </a:spcBef>
            </a:pPr>
            <a:r>
              <a:rPr lang="en-US" sz="2300" b="1">
                <a:cs typeface="Arial" charset="0"/>
              </a:rPr>
              <a:t>Life expectancy (years)</a:t>
            </a:r>
          </a:p>
        </p:txBody>
      </p:sp>
      <p:sp>
        <p:nvSpPr>
          <p:cNvPr id="45061" name="Text Box 5"/>
          <p:cNvSpPr txBox="1">
            <a:spLocks noChangeArrowheads="1"/>
          </p:cNvSpPr>
          <p:nvPr/>
        </p:nvSpPr>
        <p:spPr bwMode="auto">
          <a:xfrm>
            <a:off x="1962150" y="6240463"/>
            <a:ext cx="6275388" cy="442912"/>
          </a:xfrm>
          <a:prstGeom prst="rect">
            <a:avLst/>
          </a:prstGeom>
          <a:noFill/>
          <a:ln w="9525">
            <a:noFill/>
            <a:miter lim="800000"/>
            <a:headEnd/>
            <a:tailEnd/>
          </a:ln>
        </p:spPr>
        <p:txBody>
          <a:bodyPr>
            <a:spAutoFit/>
          </a:bodyPr>
          <a:lstStyle/>
          <a:p>
            <a:pPr algn="ctr">
              <a:spcBef>
                <a:spcPct val="50000"/>
              </a:spcBef>
            </a:pPr>
            <a:r>
              <a:rPr lang="en-US" sz="2300" b="1">
                <a:cs typeface="Arial" charset="0"/>
              </a:rPr>
              <a:t>Real GDP per capita</a:t>
            </a:r>
          </a:p>
        </p:txBody>
      </p:sp>
      <p:pic>
        <p:nvPicPr>
          <p:cNvPr id="45062" name="Picture 10"/>
          <p:cNvPicPr>
            <a:picLocks noChangeAspect="1" noChangeArrowheads="1"/>
          </p:cNvPicPr>
          <p:nvPr/>
        </p:nvPicPr>
        <p:blipFill>
          <a:blip r:embed="rId3" cstate="print"/>
          <a:srcRect/>
          <a:stretch>
            <a:fillRect/>
          </a:stretch>
        </p:blipFill>
        <p:spPr bwMode="auto">
          <a:xfrm>
            <a:off x="949325" y="604838"/>
            <a:ext cx="7837488" cy="5688012"/>
          </a:xfrm>
          <a:prstGeom prst="rect">
            <a:avLst/>
          </a:prstGeom>
          <a:noFill/>
          <a:ln w="9525">
            <a:noFill/>
            <a:miter lim="800000"/>
            <a:headEnd/>
            <a:tailEnd/>
          </a:ln>
        </p:spPr>
      </p:pic>
      <p:sp>
        <p:nvSpPr>
          <p:cNvPr id="45063" name="Text Box 6"/>
          <p:cNvSpPr txBox="1">
            <a:spLocks noChangeArrowheads="1"/>
          </p:cNvSpPr>
          <p:nvPr/>
        </p:nvSpPr>
        <p:spPr bwMode="auto">
          <a:xfrm>
            <a:off x="7083425" y="1597025"/>
            <a:ext cx="682625" cy="320675"/>
          </a:xfrm>
          <a:prstGeom prst="rect">
            <a:avLst/>
          </a:prstGeom>
          <a:noFill/>
          <a:ln w="9525">
            <a:noFill/>
            <a:miter lim="800000"/>
            <a:headEnd/>
            <a:tailEnd/>
          </a:ln>
        </p:spPr>
        <p:txBody>
          <a:bodyPr lIns="0" tIns="0" rIns="0" bIns="0">
            <a:spAutoFit/>
          </a:bodyPr>
          <a:lstStyle/>
          <a:p>
            <a:pPr algn="ctr">
              <a:spcBef>
                <a:spcPct val="50000"/>
              </a:spcBef>
            </a:pPr>
            <a:r>
              <a:rPr lang="en-US" sz="2100">
                <a:cs typeface="Arial" charset="0"/>
              </a:rPr>
              <a:t>U.S.</a:t>
            </a:r>
          </a:p>
        </p:txBody>
      </p:sp>
      <p:sp>
        <p:nvSpPr>
          <p:cNvPr id="45064" name="Text Box 7"/>
          <p:cNvSpPr txBox="1">
            <a:spLocks noChangeArrowheads="1"/>
          </p:cNvSpPr>
          <p:nvPr/>
        </p:nvSpPr>
        <p:spPr bwMode="auto">
          <a:xfrm>
            <a:off x="4859338" y="1922463"/>
            <a:ext cx="1262062" cy="320675"/>
          </a:xfrm>
          <a:prstGeom prst="rect">
            <a:avLst/>
          </a:prstGeom>
          <a:noFill/>
          <a:ln w="9525">
            <a:noFill/>
            <a:miter lim="800000"/>
            <a:headEnd/>
            <a:tailEnd/>
          </a:ln>
        </p:spPr>
        <p:txBody>
          <a:bodyPr lIns="0" tIns="0" rIns="0" bIns="0">
            <a:spAutoFit/>
          </a:bodyPr>
          <a:lstStyle/>
          <a:p>
            <a:pPr algn="ctr">
              <a:spcBef>
                <a:spcPct val="50000"/>
              </a:spcBef>
            </a:pPr>
            <a:r>
              <a:rPr lang="en-US" sz="2100">
                <a:cs typeface="Arial" charset="0"/>
              </a:rPr>
              <a:t>Germany</a:t>
            </a:r>
          </a:p>
        </p:txBody>
      </p:sp>
      <p:sp>
        <p:nvSpPr>
          <p:cNvPr id="45065" name="Text Box 8"/>
          <p:cNvSpPr txBox="1">
            <a:spLocks noChangeArrowheads="1"/>
          </p:cNvSpPr>
          <p:nvPr/>
        </p:nvSpPr>
        <p:spPr bwMode="auto">
          <a:xfrm>
            <a:off x="5694363" y="1235075"/>
            <a:ext cx="922337" cy="320675"/>
          </a:xfrm>
          <a:prstGeom prst="rect">
            <a:avLst/>
          </a:prstGeom>
          <a:noFill/>
          <a:ln w="9525">
            <a:noFill/>
            <a:miter lim="800000"/>
            <a:headEnd/>
            <a:tailEnd/>
          </a:ln>
        </p:spPr>
        <p:txBody>
          <a:bodyPr lIns="0" tIns="0" rIns="0" bIns="0">
            <a:spAutoFit/>
          </a:bodyPr>
          <a:lstStyle/>
          <a:p>
            <a:pPr algn="ctr">
              <a:spcBef>
                <a:spcPct val="50000"/>
              </a:spcBef>
            </a:pPr>
            <a:r>
              <a:rPr lang="en-US" sz="2100">
                <a:cs typeface="Arial" charset="0"/>
              </a:rPr>
              <a:t>Japan</a:t>
            </a:r>
          </a:p>
        </p:txBody>
      </p:sp>
      <p:sp>
        <p:nvSpPr>
          <p:cNvPr id="45066" name="Text Box 10"/>
          <p:cNvSpPr txBox="1">
            <a:spLocks noChangeArrowheads="1"/>
          </p:cNvSpPr>
          <p:nvPr/>
        </p:nvSpPr>
        <p:spPr bwMode="auto">
          <a:xfrm>
            <a:off x="3000375" y="1871663"/>
            <a:ext cx="1073150" cy="320675"/>
          </a:xfrm>
          <a:prstGeom prst="rect">
            <a:avLst/>
          </a:prstGeom>
          <a:noFill/>
          <a:ln w="9525">
            <a:noFill/>
            <a:miter lim="800000"/>
            <a:headEnd/>
            <a:tailEnd/>
          </a:ln>
        </p:spPr>
        <p:txBody>
          <a:bodyPr lIns="0" tIns="0" rIns="0" bIns="0">
            <a:spAutoFit/>
          </a:bodyPr>
          <a:lstStyle/>
          <a:p>
            <a:pPr algn="ctr">
              <a:spcBef>
                <a:spcPct val="50000"/>
              </a:spcBef>
            </a:pPr>
            <a:r>
              <a:rPr lang="en-US" sz="2100">
                <a:cs typeface="Arial" charset="0"/>
              </a:rPr>
              <a:t>Mexico</a:t>
            </a:r>
          </a:p>
        </p:txBody>
      </p:sp>
      <p:sp>
        <p:nvSpPr>
          <p:cNvPr id="45067" name="Text Box 11"/>
          <p:cNvSpPr txBox="1">
            <a:spLocks noChangeArrowheads="1"/>
          </p:cNvSpPr>
          <p:nvPr/>
        </p:nvSpPr>
        <p:spPr bwMode="auto">
          <a:xfrm>
            <a:off x="3232150" y="3270250"/>
            <a:ext cx="1038225" cy="320675"/>
          </a:xfrm>
          <a:prstGeom prst="rect">
            <a:avLst/>
          </a:prstGeom>
          <a:noFill/>
          <a:ln w="9525">
            <a:noFill/>
            <a:miter lim="800000"/>
            <a:headEnd/>
            <a:tailEnd/>
          </a:ln>
        </p:spPr>
        <p:txBody>
          <a:bodyPr lIns="0" tIns="0" rIns="0" bIns="0">
            <a:spAutoFit/>
          </a:bodyPr>
          <a:lstStyle/>
          <a:p>
            <a:pPr algn="ctr">
              <a:spcBef>
                <a:spcPct val="50000"/>
              </a:spcBef>
            </a:pPr>
            <a:r>
              <a:rPr lang="en-US" sz="2100">
                <a:cs typeface="Arial" charset="0"/>
              </a:rPr>
              <a:t>Russia</a:t>
            </a:r>
          </a:p>
        </p:txBody>
      </p:sp>
      <p:sp>
        <p:nvSpPr>
          <p:cNvPr id="45068" name="Text Box 12"/>
          <p:cNvSpPr txBox="1">
            <a:spLocks noChangeArrowheads="1"/>
          </p:cNvSpPr>
          <p:nvPr/>
        </p:nvSpPr>
        <p:spPr bwMode="auto">
          <a:xfrm>
            <a:off x="2730500" y="2351088"/>
            <a:ext cx="847725" cy="320675"/>
          </a:xfrm>
          <a:prstGeom prst="rect">
            <a:avLst/>
          </a:prstGeom>
          <a:noFill/>
          <a:ln w="9525">
            <a:noFill/>
            <a:miter lim="800000"/>
            <a:headEnd/>
            <a:tailEnd/>
          </a:ln>
        </p:spPr>
        <p:txBody>
          <a:bodyPr lIns="0" tIns="0" rIns="0" bIns="0">
            <a:spAutoFit/>
          </a:bodyPr>
          <a:lstStyle/>
          <a:p>
            <a:pPr algn="ctr">
              <a:spcBef>
                <a:spcPct val="50000"/>
              </a:spcBef>
            </a:pPr>
            <a:r>
              <a:rPr lang="en-US" sz="2100">
                <a:cs typeface="Arial" charset="0"/>
              </a:rPr>
              <a:t>Brazil</a:t>
            </a:r>
          </a:p>
        </p:txBody>
      </p:sp>
      <p:sp>
        <p:nvSpPr>
          <p:cNvPr id="45069" name="Text Box 13"/>
          <p:cNvSpPr txBox="1">
            <a:spLocks noChangeArrowheads="1"/>
          </p:cNvSpPr>
          <p:nvPr/>
        </p:nvSpPr>
        <p:spPr bwMode="auto">
          <a:xfrm>
            <a:off x="2374900" y="1460500"/>
            <a:ext cx="817563" cy="320675"/>
          </a:xfrm>
          <a:prstGeom prst="rect">
            <a:avLst/>
          </a:prstGeom>
          <a:noFill/>
          <a:ln w="9525">
            <a:noFill/>
            <a:miter lim="800000"/>
            <a:headEnd/>
            <a:tailEnd/>
          </a:ln>
        </p:spPr>
        <p:txBody>
          <a:bodyPr lIns="0" tIns="0" rIns="0" bIns="0">
            <a:spAutoFit/>
          </a:bodyPr>
          <a:lstStyle/>
          <a:p>
            <a:pPr algn="ctr">
              <a:spcBef>
                <a:spcPct val="50000"/>
              </a:spcBef>
            </a:pPr>
            <a:r>
              <a:rPr lang="en-US" sz="2100">
                <a:cs typeface="Arial" charset="0"/>
              </a:rPr>
              <a:t>China</a:t>
            </a:r>
          </a:p>
        </p:txBody>
      </p:sp>
      <p:sp>
        <p:nvSpPr>
          <p:cNvPr id="45070" name="Line 18"/>
          <p:cNvSpPr>
            <a:spLocks noChangeShapeType="1"/>
          </p:cNvSpPr>
          <p:nvPr/>
        </p:nvSpPr>
        <p:spPr bwMode="auto">
          <a:xfrm flipV="1">
            <a:off x="2554288" y="1774825"/>
            <a:ext cx="177800" cy="641350"/>
          </a:xfrm>
          <a:prstGeom prst="line">
            <a:avLst/>
          </a:prstGeom>
          <a:noFill/>
          <a:ln w="9525">
            <a:solidFill>
              <a:schemeClr val="tx1"/>
            </a:solidFill>
            <a:round/>
            <a:headEnd/>
            <a:tailEnd/>
          </a:ln>
        </p:spPr>
        <p:txBody>
          <a:bodyPr/>
          <a:lstStyle/>
          <a:p>
            <a:endParaRPr lang="en-US"/>
          </a:p>
        </p:txBody>
      </p:sp>
      <p:sp>
        <p:nvSpPr>
          <p:cNvPr id="45071" name="Text Box 16"/>
          <p:cNvSpPr txBox="1">
            <a:spLocks noChangeArrowheads="1"/>
          </p:cNvSpPr>
          <p:nvPr/>
        </p:nvSpPr>
        <p:spPr bwMode="auto">
          <a:xfrm>
            <a:off x="2409825" y="3489325"/>
            <a:ext cx="750888" cy="320675"/>
          </a:xfrm>
          <a:prstGeom prst="rect">
            <a:avLst/>
          </a:prstGeom>
          <a:noFill/>
          <a:ln w="9525">
            <a:noFill/>
            <a:miter lim="800000"/>
            <a:headEnd/>
            <a:tailEnd/>
          </a:ln>
        </p:spPr>
        <p:txBody>
          <a:bodyPr lIns="0" tIns="0" rIns="0" bIns="0">
            <a:spAutoFit/>
          </a:bodyPr>
          <a:lstStyle/>
          <a:p>
            <a:pPr algn="ctr">
              <a:spcBef>
                <a:spcPct val="50000"/>
              </a:spcBef>
            </a:pPr>
            <a:r>
              <a:rPr lang="en-US" sz="2100">
                <a:cs typeface="Arial" charset="0"/>
              </a:rPr>
              <a:t>India</a:t>
            </a:r>
          </a:p>
        </p:txBody>
      </p:sp>
      <p:sp>
        <p:nvSpPr>
          <p:cNvPr id="45072" name="Text Box 17"/>
          <p:cNvSpPr txBox="1">
            <a:spLocks noChangeArrowheads="1"/>
          </p:cNvSpPr>
          <p:nvPr/>
        </p:nvSpPr>
        <p:spPr bwMode="auto">
          <a:xfrm>
            <a:off x="1330325" y="1098550"/>
            <a:ext cx="1384300" cy="320675"/>
          </a:xfrm>
          <a:prstGeom prst="rect">
            <a:avLst/>
          </a:prstGeom>
          <a:noFill/>
          <a:ln w="9525">
            <a:noFill/>
            <a:miter lim="800000"/>
            <a:headEnd/>
            <a:tailEnd/>
          </a:ln>
        </p:spPr>
        <p:txBody>
          <a:bodyPr lIns="0" tIns="0" rIns="0" bIns="0">
            <a:spAutoFit/>
          </a:bodyPr>
          <a:lstStyle/>
          <a:p>
            <a:pPr algn="ctr">
              <a:spcBef>
                <a:spcPct val="50000"/>
              </a:spcBef>
            </a:pPr>
            <a:r>
              <a:rPr lang="en-US" sz="2100">
                <a:cs typeface="Arial" charset="0"/>
              </a:rPr>
              <a:t>Indonesia</a:t>
            </a:r>
          </a:p>
        </p:txBody>
      </p:sp>
      <p:sp>
        <p:nvSpPr>
          <p:cNvPr id="45073" name="Line 21"/>
          <p:cNvSpPr>
            <a:spLocks noChangeShapeType="1"/>
          </p:cNvSpPr>
          <p:nvPr/>
        </p:nvSpPr>
        <p:spPr bwMode="auto">
          <a:xfrm>
            <a:off x="2162175" y="3362325"/>
            <a:ext cx="295275" cy="271463"/>
          </a:xfrm>
          <a:prstGeom prst="line">
            <a:avLst/>
          </a:prstGeom>
          <a:noFill/>
          <a:ln w="9525">
            <a:solidFill>
              <a:schemeClr val="tx1"/>
            </a:solidFill>
            <a:round/>
            <a:headEnd/>
            <a:tailEnd/>
          </a:ln>
        </p:spPr>
        <p:txBody>
          <a:bodyPr/>
          <a:lstStyle/>
          <a:p>
            <a:endParaRPr lang="en-US"/>
          </a:p>
        </p:txBody>
      </p:sp>
      <p:sp>
        <p:nvSpPr>
          <p:cNvPr id="45074" name="Line 22"/>
          <p:cNvSpPr>
            <a:spLocks noChangeShapeType="1"/>
          </p:cNvSpPr>
          <p:nvPr/>
        </p:nvSpPr>
        <p:spPr bwMode="auto">
          <a:xfrm flipH="1" flipV="1">
            <a:off x="1876425" y="1423988"/>
            <a:ext cx="238125" cy="1195387"/>
          </a:xfrm>
          <a:prstGeom prst="line">
            <a:avLst/>
          </a:prstGeom>
          <a:noFill/>
          <a:ln w="9525">
            <a:solidFill>
              <a:schemeClr val="tx1"/>
            </a:solidFill>
            <a:round/>
            <a:headEnd/>
            <a:tailEnd/>
          </a:ln>
        </p:spPr>
        <p:txBody>
          <a:bodyPr/>
          <a:lstStyle/>
          <a:p>
            <a:endParaRPr lang="en-US"/>
          </a:p>
        </p:txBody>
      </p:sp>
      <p:sp>
        <p:nvSpPr>
          <p:cNvPr id="45075" name="Text Box 14"/>
          <p:cNvSpPr txBox="1">
            <a:spLocks noChangeArrowheads="1"/>
          </p:cNvSpPr>
          <p:nvPr/>
        </p:nvSpPr>
        <p:spPr bwMode="auto">
          <a:xfrm>
            <a:off x="2452688" y="2790825"/>
            <a:ext cx="1216025" cy="320675"/>
          </a:xfrm>
          <a:prstGeom prst="rect">
            <a:avLst/>
          </a:prstGeom>
          <a:noFill/>
          <a:ln w="9525">
            <a:noFill/>
            <a:miter lim="800000"/>
            <a:headEnd/>
            <a:tailEnd/>
          </a:ln>
        </p:spPr>
        <p:txBody>
          <a:bodyPr lIns="0" tIns="0" rIns="0" bIns="0">
            <a:spAutoFit/>
          </a:bodyPr>
          <a:lstStyle/>
          <a:p>
            <a:pPr algn="ctr">
              <a:spcBef>
                <a:spcPct val="50000"/>
              </a:spcBef>
            </a:pPr>
            <a:r>
              <a:rPr lang="en-US" sz="2100">
                <a:cs typeface="Arial" charset="0"/>
              </a:rPr>
              <a:t>Pakistan</a:t>
            </a:r>
          </a:p>
        </p:txBody>
      </p:sp>
      <p:sp>
        <p:nvSpPr>
          <p:cNvPr id="45076" name="Text Box 15"/>
          <p:cNvSpPr txBox="1">
            <a:spLocks noChangeArrowheads="1"/>
          </p:cNvSpPr>
          <p:nvPr/>
        </p:nvSpPr>
        <p:spPr bwMode="auto">
          <a:xfrm>
            <a:off x="2095500" y="3927475"/>
            <a:ext cx="1517650" cy="320675"/>
          </a:xfrm>
          <a:prstGeom prst="rect">
            <a:avLst/>
          </a:prstGeom>
          <a:noFill/>
          <a:ln w="9525">
            <a:noFill/>
            <a:miter lim="800000"/>
            <a:headEnd/>
            <a:tailEnd/>
          </a:ln>
        </p:spPr>
        <p:txBody>
          <a:bodyPr lIns="0" tIns="0" rIns="0" bIns="0">
            <a:spAutoFit/>
          </a:bodyPr>
          <a:lstStyle/>
          <a:p>
            <a:pPr algn="ctr">
              <a:spcBef>
                <a:spcPct val="50000"/>
              </a:spcBef>
            </a:pPr>
            <a:r>
              <a:rPr lang="en-US" sz="2100">
                <a:cs typeface="Arial" charset="0"/>
              </a:rPr>
              <a:t>Bangladesh</a:t>
            </a:r>
          </a:p>
        </p:txBody>
      </p:sp>
      <p:sp>
        <p:nvSpPr>
          <p:cNvPr id="45077" name="Line 25"/>
          <p:cNvSpPr>
            <a:spLocks noChangeShapeType="1"/>
          </p:cNvSpPr>
          <p:nvPr/>
        </p:nvSpPr>
        <p:spPr bwMode="auto">
          <a:xfrm flipV="1">
            <a:off x="2000250" y="2974975"/>
            <a:ext cx="504825" cy="171450"/>
          </a:xfrm>
          <a:prstGeom prst="line">
            <a:avLst/>
          </a:prstGeom>
          <a:noFill/>
          <a:ln w="9525">
            <a:solidFill>
              <a:schemeClr val="tx1"/>
            </a:solidFill>
            <a:round/>
            <a:headEnd/>
            <a:tailEnd/>
          </a:ln>
        </p:spPr>
        <p:txBody>
          <a:bodyPr/>
          <a:lstStyle/>
          <a:p>
            <a:endParaRPr lang="en-US"/>
          </a:p>
        </p:txBody>
      </p:sp>
      <p:sp>
        <p:nvSpPr>
          <p:cNvPr id="45078" name="Line 26"/>
          <p:cNvSpPr>
            <a:spLocks noChangeShapeType="1"/>
          </p:cNvSpPr>
          <p:nvPr/>
        </p:nvSpPr>
        <p:spPr bwMode="auto">
          <a:xfrm>
            <a:off x="3128963" y="3282950"/>
            <a:ext cx="160337" cy="131763"/>
          </a:xfrm>
          <a:prstGeom prst="line">
            <a:avLst/>
          </a:prstGeom>
          <a:noFill/>
          <a:ln w="9525">
            <a:solidFill>
              <a:schemeClr val="tx1"/>
            </a:solidFill>
            <a:round/>
            <a:headEnd/>
            <a:tailEnd/>
          </a:ln>
        </p:spPr>
        <p:txBody>
          <a:bodyPr/>
          <a:lstStyle/>
          <a:p>
            <a:endParaRPr lang="en-US"/>
          </a:p>
        </p:txBody>
      </p:sp>
      <p:sp>
        <p:nvSpPr>
          <p:cNvPr id="45079" name="Line 27"/>
          <p:cNvSpPr>
            <a:spLocks noChangeShapeType="1"/>
          </p:cNvSpPr>
          <p:nvPr/>
        </p:nvSpPr>
        <p:spPr bwMode="auto">
          <a:xfrm>
            <a:off x="1947863" y="3492500"/>
            <a:ext cx="273050" cy="446088"/>
          </a:xfrm>
          <a:prstGeom prst="line">
            <a:avLst/>
          </a:prstGeom>
          <a:noFill/>
          <a:ln w="9525">
            <a:solidFill>
              <a:schemeClr val="tx1"/>
            </a:solidFill>
            <a:round/>
            <a:headEnd/>
            <a:tailEnd/>
          </a:ln>
        </p:spPr>
        <p:txBody>
          <a:bodyPr/>
          <a:lstStyle/>
          <a:p>
            <a:endParaRPr lang="en-US"/>
          </a:p>
        </p:txBody>
      </p:sp>
      <p:sp>
        <p:nvSpPr>
          <p:cNvPr id="45080" name="Text Box 15"/>
          <p:cNvSpPr txBox="1">
            <a:spLocks noChangeArrowheads="1"/>
          </p:cNvSpPr>
          <p:nvPr/>
        </p:nvSpPr>
        <p:spPr bwMode="auto">
          <a:xfrm>
            <a:off x="1871663" y="4781550"/>
            <a:ext cx="876300" cy="320675"/>
          </a:xfrm>
          <a:prstGeom prst="rect">
            <a:avLst/>
          </a:prstGeom>
          <a:noFill/>
          <a:ln w="9525">
            <a:noFill/>
            <a:miter lim="800000"/>
            <a:headEnd/>
            <a:tailEnd/>
          </a:ln>
        </p:spPr>
        <p:txBody>
          <a:bodyPr lIns="0" tIns="0" rIns="0" bIns="0">
            <a:spAutoFit/>
          </a:bodyPr>
          <a:lstStyle/>
          <a:p>
            <a:pPr algn="ctr">
              <a:spcBef>
                <a:spcPct val="50000"/>
              </a:spcBef>
            </a:pPr>
            <a:r>
              <a:rPr lang="en-US" sz="2100">
                <a:cs typeface="Arial" charset="0"/>
              </a:rPr>
              <a:t>Nigeria</a:t>
            </a:r>
          </a:p>
        </p:txBody>
      </p:sp>
    </p:spTree>
  </p:cSld>
  <p:clrMapOvr>
    <a:masterClrMapping/>
  </p:clrMapOvr>
  <p:transition>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bg>
      <p:bgPr>
        <a:solidFill>
          <a:srgbClr val="FFCC99">
            <a:alpha val="50000"/>
          </a:srgbClr>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342900" y="125413"/>
            <a:ext cx="8410575" cy="558800"/>
          </a:xfrm>
        </p:spPr>
        <p:txBody>
          <a:bodyPr/>
          <a:lstStyle/>
          <a:p>
            <a:pPr eaLnBrk="1" hangingPunct="1"/>
            <a:r>
              <a:rPr lang="en-US" sz="3000" smtClean="0"/>
              <a:t>GDP and Literacy in 12 countries</a:t>
            </a:r>
          </a:p>
        </p:txBody>
      </p:sp>
      <p:sp>
        <p:nvSpPr>
          <p:cNvPr id="46083" name="Rectangle 4"/>
          <p:cNvSpPr>
            <a:spLocks noChangeArrowheads="1"/>
          </p:cNvSpPr>
          <p:nvPr/>
        </p:nvSpPr>
        <p:spPr bwMode="auto">
          <a:xfrm>
            <a:off x="8302625" y="6375400"/>
            <a:ext cx="684213" cy="368300"/>
          </a:xfrm>
          <a:prstGeom prst="rect">
            <a:avLst/>
          </a:prstGeom>
          <a:noFill/>
          <a:ln w="9525">
            <a:noFill/>
            <a:miter lim="800000"/>
            <a:headEnd/>
            <a:tailEnd/>
          </a:ln>
        </p:spPr>
        <p:txBody>
          <a:bodyPr/>
          <a:lstStyle/>
          <a:p>
            <a:pPr algn="r"/>
            <a:fld id="{248B5B3F-6A4C-4FC3-A769-40BC53A94C6C}" type="slidenum">
              <a:rPr lang="en-US" sz="1700">
                <a:solidFill>
                  <a:srgbClr val="777777"/>
                </a:solidFill>
              </a:rPr>
              <a:pPr algn="r"/>
              <a:t>61</a:t>
            </a:fld>
            <a:endParaRPr lang="en-US" sz="1700">
              <a:solidFill>
                <a:srgbClr val="777777"/>
              </a:solidFill>
            </a:endParaRPr>
          </a:p>
        </p:txBody>
      </p:sp>
      <p:sp>
        <p:nvSpPr>
          <p:cNvPr id="46084" name="Text Box 4"/>
          <p:cNvSpPr txBox="1">
            <a:spLocks noChangeArrowheads="1"/>
          </p:cNvSpPr>
          <p:nvPr/>
        </p:nvSpPr>
        <p:spPr bwMode="auto">
          <a:xfrm rot="-5400000">
            <a:off x="-781844" y="2713832"/>
            <a:ext cx="2954337" cy="793750"/>
          </a:xfrm>
          <a:prstGeom prst="rect">
            <a:avLst/>
          </a:prstGeom>
          <a:noFill/>
          <a:ln w="9525">
            <a:noFill/>
            <a:miter lim="800000"/>
            <a:headEnd/>
            <a:tailEnd/>
          </a:ln>
        </p:spPr>
        <p:txBody>
          <a:bodyPr>
            <a:spAutoFit/>
          </a:bodyPr>
          <a:lstStyle/>
          <a:p>
            <a:pPr algn="ctr">
              <a:spcBef>
                <a:spcPct val="50000"/>
              </a:spcBef>
            </a:pPr>
            <a:r>
              <a:rPr lang="en-US" sz="2300" b="1">
                <a:cs typeface="Arial" charset="0"/>
              </a:rPr>
              <a:t>Adult Literacy </a:t>
            </a:r>
            <a:br>
              <a:rPr lang="en-US" sz="2300" b="1">
                <a:cs typeface="Arial" charset="0"/>
              </a:rPr>
            </a:br>
            <a:r>
              <a:rPr lang="en-US" sz="2300" b="1">
                <a:cs typeface="Arial" charset="0"/>
              </a:rPr>
              <a:t>(% of population)</a:t>
            </a:r>
          </a:p>
        </p:txBody>
      </p:sp>
      <p:sp>
        <p:nvSpPr>
          <p:cNvPr id="46085" name="Text Box 5"/>
          <p:cNvSpPr txBox="1">
            <a:spLocks noChangeArrowheads="1"/>
          </p:cNvSpPr>
          <p:nvPr/>
        </p:nvSpPr>
        <p:spPr bwMode="auto">
          <a:xfrm>
            <a:off x="2019300" y="6254750"/>
            <a:ext cx="6275388" cy="442913"/>
          </a:xfrm>
          <a:prstGeom prst="rect">
            <a:avLst/>
          </a:prstGeom>
          <a:noFill/>
          <a:ln w="9525">
            <a:noFill/>
            <a:miter lim="800000"/>
            <a:headEnd/>
            <a:tailEnd/>
          </a:ln>
        </p:spPr>
        <p:txBody>
          <a:bodyPr>
            <a:spAutoFit/>
          </a:bodyPr>
          <a:lstStyle/>
          <a:p>
            <a:pPr algn="ctr">
              <a:spcBef>
                <a:spcPct val="50000"/>
              </a:spcBef>
            </a:pPr>
            <a:r>
              <a:rPr lang="en-US" sz="2300" b="1">
                <a:cs typeface="Arial" charset="0"/>
              </a:rPr>
              <a:t>Real GDP per capita</a:t>
            </a:r>
          </a:p>
        </p:txBody>
      </p:sp>
      <p:pic>
        <p:nvPicPr>
          <p:cNvPr id="46086" name="Picture 9"/>
          <p:cNvPicPr>
            <a:picLocks noChangeAspect="1" noChangeArrowheads="1"/>
          </p:cNvPicPr>
          <p:nvPr/>
        </p:nvPicPr>
        <p:blipFill>
          <a:blip r:embed="rId3" cstate="print"/>
          <a:srcRect/>
          <a:stretch>
            <a:fillRect/>
          </a:stretch>
        </p:blipFill>
        <p:spPr bwMode="auto">
          <a:xfrm>
            <a:off x="1071563" y="590550"/>
            <a:ext cx="7858125" cy="5702300"/>
          </a:xfrm>
          <a:prstGeom prst="rect">
            <a:avLst/>
          </a:prstGeom>
          <a:noFill/>
          <a:ln w="9525">
            <a:noFill/>
            <a:miter lim="800000"/>
            <a:headEnd/>
            <a:tailEnd/>
          </a:ln>
        </p:spPr>
      </p:pic>
      <p:sp>
        <p:nvSpPr>
          <p:cNvPr id="46087" name="Text Box 6"/>
          <p:cNvSpPr txBox="1">
            <a:spLocks noChangeArrowheads="1"/>
          </p:cNvSpPr>
          <p:nvPr/>
        </p:nvSpPr>
        <p:spPr bwMode="auto">
          <a:xfrm>
            <a:off x="7264400" y="952500"/>
            <a:ext cx="682625" cy="320675"/>
          </a:xfrm>
          <a:prstGeom prst="rect">
            <a:avLst/>
          </a:prstGeom>
          <a:noFill/>
          <a:ln w="9525">
            <a:noFill/>
            <a:miter lim="800000"/>
            <a:headEnd/>
            <a:tailEnd/>
          </a:ln>
        </p:spPr>
        <p:txBody>
          <a:bodyPr lIns="0" tIns="0" rIns="0" bIns="0">
            <a:spAutoFit/>
          </a:bodyPr>
          <a:lstStyle/>
          <a:p>
            <a:pPr algn="ctr">
              <a:spcBef>
                <a:spcPct val="50000"/>
              </a:spcBef>
            </a:pPr>
            <a:r>
              <a:rPr lang="en-US" sz="2100">
                <a:cs typeface="Arial" charset="0"/>
              </a:rPr>
              <a:t>U.S.</a:t>
            </a:r>
          </a:p>
        </p:txBody>
      </p:sp>
      <p:sp>
        <p:nvSpPr>
          <p:cNvPr id="46088" name="Text Box 7"/>
          <p:cNvSpPr txBox="1">
            <a:spLocks noChangeArrowheads="1"/>
          </p:cNvSpPr>
          <p:nvPr/>
        </p:nvSpPr>
        <p:spPr bwMode="auto">
          <a:xfrm>
            <a:off x="4627563" y="1144588"/>
            <a:ext cx="1262062" cy="320675"/>
          </a:xfrm>
          <a:prstGeom prst="rect">
            <a:avLst/>
          </a:prstGeom>
          <a:noFill/>
          <a:ln w="9525">
            <a:noFill/>
            <a:miter lim="800000"/>
            <a:headEnd/>
            <a:tailEnd/>
          </a:ln>
        </p:spPr>
        <p:txBody>
          <a:bodyPr lIns="0" tIns="0" rIns="0" bIns="0">
            <a:spAutoFit/>
          </a:bodyPr>
          <a:lstStyle/>
          <a:p>
            <a:pPr algn="ctr">
              <a:spcBef>
                <a:spcPct val="50000"/>
              </a:spcBef>
            </a:pPr>
            <a:r>
              <a:rPr lang="en-US" sz="2100">
                <a:cs typeface="Arial" charset="0"/>
              </a:rPr>
              <a:t>Germany</a:t>
            </a:r>
          </a:p>
        </p:txBody>
      </p:sp>
      <p:sp>
        <p:nvSpPr>
          <p:cNvPr id="46089" name="Text Box 8"/>
          <p:cNvSpPr txBox="1">
            <a:spLocks noChangeArrowheads="1"/>
          </p:cNvSpPr>
          <p:nvPr/>
        </p:nvSpPr>
        <p:spPr bwMode="auto">
          <a:xfrm>
            <a:off x="6145213" y="1193800"/>
            <a:ext cx="922337" cy="320675"/>
          </a:xfrm>
          <a:prstGeom prst="rect">
            <a:avLst/>
          </a:prstGeom>
          <a:noFill/>
          <a:ln w="9525">
            <a:noFill/>
            <a:miter lim="800000"/>
            <a:headEnd/>
            <a:tailEnd/>
          </a:ln>
        </p:spPr>
        <p:txBody>
          <a:bodyPr lIns="0" tIns="0" rIns="0" bIns="0">
            <a:spAutoFit/>
          </a:bodyPr>
          <a:lstStyle/>
          <a:p>
            <a:pPr algn="ctr">
              <a:spcBef>
                <a:spcPct val="50000"/>
              </a:spcBef>
            </a:pPr>
            <a:r>
              <a:rPr lang="en-US" sz="2100">
                <a:cs typeface="Arial" charset="0"/>
              </a:rPr>
              <a:t>Japan</a:t>
            </a:r>
          </a:p>
        </p:txBody>
      </p:sp>
      <p:sp>
        <p:nvSpPr>
          <p:cNvPr id="46090" name="Line 13"/>
          <p:cNvSpPr>
            <a:spLocks noChangeShapeType="1"/>
          </p:cNvSpPr>
          <p:nvPr/>
        </p:nvSpPr>
        <p:spPr bwMode="auto">
          <a:xfrm>
            <a:off x="5976938" y="982663"/>
            <a:ext cx="246062" cy="300037"/>
          </a:xfrm>
          <a:prstGeom prst="line">
            <a:avLst/>
          </a:prstGeom>
          <a:noFill/>
          <a:ln w="9525">
            <a:solidFill>
              <a:schemeClr val="tx1"/>
            </a:solidFill>
            <a:round/>
            <a:headEnd/>
            <a:tailEnd/>
          </a:ln>
        </p:spPr>
        <p:txBody>
          <a:bodyPr/>
          <a:lstStyle/>
          <a:p>
            <a:endParaRPr lang="en-US"/>
          </a:p>
        </p:txBody>
      </p:sp>
      <p:sp>
        <p:nvSpPr>
          <p:cNvPr id="46091" name="Line 14"/>
          <p:cNvSpPr>
            <a:spLocks noChangeShapeType="1"/>
          </p:cNvSpPr>
          <p:nvPr/>
        </p:nvSpPr>
        <p:spPr bwMode="auto">
          <a:xfrm flipH="1">
            <a:off x="5430838" y="996950"/>
            <a:ext cx="149225" cy="163513"/>
          </a:xfrm>
          <a:prstGeom prst="line">
            <a:avLst/>
          </a:prstGeom>
          <a:noFill/>
          <a:ln w="9525">
            <a:solidFill>
              <a:schemeClr val="tx1"/>
            </a:solidFill>
            <a:round/>
            <a:headEnd/>
            <a:tailEnd/>
          </a:ln>
        </p:spPr>
        <p:txBody>
          <a:bodyPr/>
          <a:lstStyle/>
          <a:p>
            <a:endParaRPr lang="en-US"/>
          </a:p>
        </p:txBody>
      </p:sp>
      <p:sp>
        <p:nvSpPr>
          <p:cNvPr id="46092" name="Text Box 10"/>
          <p:cNvSpPr txBox="1">
            <a:spLocks noChangeArrowheads="1"/>
          </p:cNvSpPr>
          <p:nvPr/>
        </p:nvSpPr>
        <p:spPr bwMode="auto">
          <a:xfrm>
            <a:off x="3273425" y="1435100"/>
            <a:ext cx="1073150" cy="320675"/>
          </a:xfrm>
          <a:prstGeom prst="rect">
            <a:avLst/>
          </a:prstGeom>
          <a:noFill/>
          <a:ln w="9525">
            <a:noFill/>
            <a:miter lim="800000"/>
            <a:headEnd/>
            <a:tailEnd/>
          </a:ln>
        </p:spPr>
        <p:txBody>
          <a:bodyPr lIns="0" tIns="0" rIns="0" bIns="0">
            <a:spAutoFit/>
          </a:bodyPr>
          <a:lstStyle/>
          <a:p>
            <a:pPr algn="ctr">
              <a:spcBef>
                <a:spcPct val="50000"/>
              </a:spcBef>
            </a:pPr>
            <a:r>
              <a:rPr lang="en-US" sz="2100">
                <a:cs typeface="Arial" charset="0"/>
              </a:rPr>
              <a:t>Mexico</a:t>
            </a:r>
          </a:p>
        </p:txBody>
      </p:sp>
      <p:sp>
        <p:nvSpPr>
          <p:cNvPr id="46093" name="Text Box 11"/>
          <p:cNvSpPr txBox="1">
            <a:spLocks noChangeArrowheads="1"/>
          </p:cNvSpPr>
          <p:nvPr/>
        </p:nvSpPr>
        <p:spPr bwMode="auto">
          <a:xfrm>
            <a:off x="3270250" y="885825"/>
            <a:ext cx="1038225" cy="320675"/>
          </a:xfrm>
          <a:prstGeom prst="rect">
            <a:avLst/>
          </a:prstGeom>
          <a:noFill/>
          <a:ln w="9525">
            <a:noFill/>
            <a:miter lim="800000"/>
            <a:headEnd/>
            <a:tailEnd/>
          </a:ln>
        </p:spPr>
        <p:txBody>
          <a:bodyPr lIns="0" tIns="0" rIns="0" bIns="0">
            <a:spAutoFit/>
          </a:bodyPr>
          <a:lstStyle/>
          <a:p>
            <a:pPr algn="ctr">
              <a:spcBef>
                <a:spcPct val="50000"/>
              </a:spcBef>
            </a:pPr>
            <a:r>
              <a:rPr lang="en-US" sz="2100">
                <a:cs typeface="Arial" charset="0"/>
              </a:rPr>
              <a:t>Russia</a:t>
            </a:r>
          </a:p>
        </p:txBody>
      </p:sp>
      <p:sp>
        <p:nvSpPr>
          <p:cNvPr id="46094" name="Text Box 12"/>
          <p:cNvSpPr txBox="1">
            <a:spLocks noChangeArrowheads="1"/>
          </p:cNvSpPr>
          <p:nvPr/>
        </p:nvSpPr>
        <p:spPr bwMode="auto">
          <a:xfrm>
            <a:off x="3098800" y="1946275"/>
            <a:ext cx="847725" cy="320675"/>
          </a:xfrm>
          <a:prstGeom prst="rect">
            <a:avLst/>
          </a:prstGeom>
          <a:noFill/>
          <a:ln w="9525">
            <a:noFill/>
            <a:miter lim="800000"/>
            <a:headEnd/>
            <a:tailEnd/>
          </a:ln>
        </p:spPr>
        <p:txBody>
          <a:bodyPr lIns="0" tIns="0" rIns="0" bIns="0">
            <a:spAutoFit/>
          </a:bodyPr>
          <a:lstStyle/>
          <a:p>
            <a:pPr algn="ctr">
              <a:spcBef>
                <a:spcPct val="50000"/>
              </a:spcBef>
            </a:pPr>
            <a:r>
              <a:rPr lang="en-US" sz="2100">
                <a:cs typeface="Arial" charset="0"/>
              </a:rPr>
              <a:t>Brazil</a:t>
            </a:r>
          </a:p>
        </p:txBody>
      </p:sp>
      <p:sp>
        <p:nvSpPr>
          <p:cNvPr id="46095" name="Text Box 13"/>
          <p:cNvSpPr txBox="1">
            <a:spLocks noChangeArrowheads="1"/>
          </p:cNvSpPr>
          <p:nvPr/>
        </p:nvSpPr>
        <p:spPr bwMode="auto">
          <a:xfrm>
            <a:off x="2136775" y="922338"/>
            <a:ext cx="817563" cy="320675"/>
          </a:xfrm>
          <a:prstGeom prst="rect">
            <a:avLst/>
          </a:prstGeom>
          <a:noFill/>
          <a:ln w="9525">
            <a:noFill/>
            <a:miter lim="800000"/>
            <a:headEnd/>
            <a:tailEnd/>
          </a:ln>
        </p:spPr>
        <p:txBody>
          <a:bodyPr lIns="0" tIns="0" rIns="0" bIns="0">
            <a:spAutoFit/>
          </a:bodyPr>
          <a:lstStyle/>
          <a:p>
            <a:pPr algn="ctr">
              <a:spcBef>
                <a:spcPct val="50000"/>
              </a:spcBef>
            </a:pPr>
            <a:r>
              <a:rPr lang="en-US" sz="2100">
                <a:cs typeface="Arial" charset="0"/>
              </a:rPr>
              <a:t>China</a:t>
            </a:r>
          </a:p>
        </p:txBody>
      </p:sp>
      <p:sp>
        <p:nvSpPr>
          <p:cNvPr id="46096" name="Line 19"/>
          <p:cNvSpPr>
            <a:spLocks noChangeShapeType="1"/>
          </p:cNvSpPr>
          <p:nvPr/>
        </p:nvSpPr>
        <p:spPr bwMode="auto">
          <a:xfrm>
            <a:off x="2587625" y="1222375"/>
            <a:ext cx="120650" cy="225425"/>
          </a:xfrm>
          <a:prstGeom prst="line">
            <a:avLst/>
          </a:prstGeom>
          <a:noFill/>
          <a:ln w="9525">
            <a:solidFill>
              <a:schemeClr val="tx1"/>
            </a:solidFill>
            <a:round/>
            <a:headEnd/>
            <a:tailEnd/>
          </a:ln>
        </p:spPr>
        <p:txBody>
          <a:bodyPr/>
          <a:lstStyle/>
          <a:p>
            <a:endParaRPr lang="en-US"/>
          </a:p>
        </p:txBody>
      </p:sp>
      <p:sp>
        <p:nvSpPr>
          <p:cNvPr id="46097" name="Line 20"/>
          <p:cNvSpPr>
            <a:spLocks noChangeShapeType="1"/>
          </p:cNvSpPr>
          <p:nvPr/>
        </p:nvSpPr>
        <p:spPr bwMode="auto">
          <a:xfrm>
            <a:off x="3028950" y="1762125"/>
            <a:ext cx="176213" cy="200025"/>
          </a:xfrm>
          <a:prstGeom prst="line">
            <a:avLst/>
          </a:prstGeom>
          <a:noFill/>
          <a:ln w="9525">
            <a:solidFill>
              <a:schemeClr val="tx1"/>
            </a:solidFill>
            <a:round/>
            <a:headEnd/>
            <a:tailEnd/>
          </a:ln>
        </p:spPr>
        <p:txBody>
          <a:bodyPr/>
          <a:lstStyle/>
          <a:p>
            <a:endParaRPr lang="en-US"/>
          </a:p>
        </p:txBody>
      </p:sp>
      <p:sp>
        <p:nvSpPr>
          <p:cNvPr id="46098" name="Text Box 16"/>
          <p:cNvSpPr txBox="1">
            <a:spLocks noChangeArrowheads="1"/>
          </p:cNvSpPr>
          <p:nvPr/>
        </p:nvSpPr>
        <p:spPr bwMode="auto">
          <a:xfrm>
            <a:off x="2387600" y="3773488"/>
            <a:ext cx="750888" cy="320675"/>
          </a:xfrm>
          <a:prstGeom prst="rect">
            <a:avLst/>
          </a:prstGeom>
          <a:noFill/>
          <a:ln w="9525">
            <a:noFill/>
            <a:miter lim="800000"/>
            <a:headEnd/>
            <a:tailEnd/>
          </a:ln>
        </p:spPr>
        <p:txBody>
          <a:bodyPr lIns="0" tIns="0" rIns="0" bIns="0">
            <a:spAutoFit/>
          </a:bodyPr>
          <a:lstStyle/>
          <a:p>
            <a:pPr algn="ctr">
              <a:spcBef>
                <a:spcPct val="50000"/>
              </a:spcBef>
            </a:pPr>
            <a:r>
              <a:rPr lang="en-US" sz="2100">
                <a:cs typeface="Arial" charset="0"/>
              </a:rPr>
              <a:t>India</a:t>
            </a:r>
          </a:p>
        </p:txBody>
      </p:sp>
      <p:sp>
        <p:nvSpPr>
          <p:cNvPr id="46099" name="Text Box 17"/>
          <p:cNvSpPr txBox="1">
            <a:spLocks noChangeArrowheads="1"/>
          </p:cNvSpPr>
          <p:nvPr/>
        </p:nvSpPr>
        <p:spPr bwMode="auto">
          <a:xfrm>
            <a:off x="2054225" y="2262188"/>
            <a:ext cx="1384300" cy="320675"/>
          </a:xfrm>
          <a:prstGeom prst="rect">
            <a:avLst/>
          </a:prstGeom>
          <a:noFill/>
          <a:ln w="9525">
            <a:noFill/>
            <a:miter lim="800000"/>
            <a:headEnd/>
            <a:tailEnd/>
          </a:ln>
        </p:spPr>
        <p:txBody>
          <a:bodyPr lIns="0" tIns="0" rIns="0" bIns="0">
            <a:spAutoFit/>
          </a:bodyPr>
          <a:lstStyle/>
          <a:p>
            <a:pPr algn="ctr">
              <a:spcBef>
                <a:spcPct val="50000"/>
              </a:spcBef>
            </a:pPr>
            <a:r>
              <a:rPr lang="en-US" sz="2100">
                <a:cs typeface="Arial" charset="0"/>
              </a:rPr>
              <a:t>Indonesia</a:t>
            </a:r>
          </a:p>
        </p:txBody>
      </p:sp>
      <p:sp>
        <p:nvSpPr>
          <p:cNvPr id="46100" name="Line 23"/>
          <p:cNvSpPr>
            <a:spLocks noChangeShapeType="1"/>
          </p:cNvSpPr>
          <p:nvPr/>
        </p:nvSpPr>
        <p:spPr bwMode="auto">
          <a:xfrm>
            <a:off x="2436813" y="1716088"/>
            <a:ext cx="177800" cy="574675"/>
          </a:xfrm>
          <a:prstGeom prst="line">
            <a:avLst/>
          </a:prstGeom>
          <a:noFill/>
          <a:ln w="9525">
            <a:solidFill>
              <a:schemeClr val="tx1"/>
            </a:solidFill>
            <a:round/>
            <a:headEnd/>
            <a:tailEnd/>
          </a:ln>
        </p:spPr>
        <p:txBody>
          <a:bodyPr/>
          <a:lstStyle/>
          <a:p>
            <a:endParaRPr lang="en-US"/>
          </a:p>
        </p:txBody>
      </p:sp>
      <p:sp>
        <p:nvSpPr>
          <p:cNvPr id="46101" name="Text Box 15"/>
          <p:cNvSpPr txBox="1">
            <a:spLocks noChangeArrowheads="1"/>
          </p:cNvSpPr>
          <p:nvPr/>
        </p:nvSpPr>
        <p:spPr bwMode="auto">
          <a:xfrm>
            <a:off x="2138363" y="3130550"/>
            <a:ext cx="876300" cy="320675"/>
          </a:xfrm>
          <a:prstGeom prst="rect">
            <a:avLst/>
          </a:prstGeom>
          <a:noFill/>
          <a:ln w="9525">
            <a:noFill/>
            <a:miter lim="800000"/>
            <a:headEnd/>
            <a:tailEnd/>
          </a:ln>
        </p:spPr>
        <p:txBody>
          <a:bodyPr lIns="0" tIns="0" rIns="0" bIns="0">
            <a:spAutoFit/>
          </a:bodyPr>
          <a:lstStyle/>
          <a:p>
            <a:pPr algn="ctr">
              <a:spcBef>
                <a:spcPct val="50000"/>
              </a:spcBef>
            </a:pPr>
            <a:r>
              <a:rPr lang="en-US" sz="2100">
                <a:cs typeface="Arial" charset="0"/>
              </a:rPr>
              <a:t>Nigeria</a:t>
            </a:r>
          </a:p>
        </p:txBody>
      </p:sp>
      <p:sp>
        <p:nvSpPr>
          <p:cNvPr id="46102" name="Text Box 14"/>
          <p:cNvSpPr txBox="1">
            <a:spLocks noChangeArrowheads="1"/>
          </p:cNvSpPr>
          <p:nvPr/>
        </p:nvSpPr>
        <p:spPr bwMode="auto">
          <a:xfrm>
            <a:off x="2197100" y="4492625"/>
            <a:ext cx="1216025" cy="320675"/>
          </a:xfrm>
          <a:prstGeom prst="rect">
            <a:avLst/>
          </a:prstGeom>
          <a:noFill/>
          <a:ln w="9525">
            <a:noFill/>
            <a:miter lim="800000"/>
            <a:headEnd/>
            <a:tailEnd/>
          </a:ln>
        </p:spPr>
        <p:txBody>
          <a:bodyPr lIns="0" tIns="0" rIns="0" bIns="0">
            <a:spAutoFit/>
          </a:bodyPr>
          <a:lstStyle/>
          <a:p>
            <a:pPr algn="ctr">
              <a:spcBef>
                <a:spcPct val="50000"/>
              </a:spcBef>
            </a:pPr>
            <a:r>
              <a:rPr lang="en-US" sz="2100">
                <a:cs typeface="Arial" charset="0"/>
              </a:rPr>
              <a:t>Pakistan</a:t>
            </a:r>
          </a:p>
        </p:txBody>
      </p:sp>
      <p:sp>
        <p:nvSpPr>
          <p:cNvPr id="46103" name="Text Box 15"/>
          <p:cNvSpPr txBox="1">
            <a:spLocks noChangeArrowheads="1"/>
          </p:cNvSpPr>
          <p:nvPr/>
        </p:nvSpPr>
        <p:spPr bwMode="auto">
          <a:xfrm>
            <a:off x="2192338" y="5032375"/>
            <a:ext cx="1517650" cy="320675"/>
          </a:xfrm>
          <a:prstGeom prst="rect">
            <a:avLst/>
          </a:prstGeom>
          <a:noFill/>
          <a:ln w="9525">
            <a:noFill/>
            <a:miter lim="800000"/>
            <a:headEnd/>
            <a:tailEnd/>
          </a:ln>
        </p:spPr>
        <p:txBody>
          <a:bodyPr lIns="0" tIns="0" rIns="0" bIns="0">
            <a:spAutoFit/>
          </a:bodyPr>
          <a:lstStyle/>
          <a:p>
            <a:pPr algn="ctr">
              <a:spcBef>
                <a:spcPct val="50000"/>
              </a:spcBef>
            </a:pPr>
            <a:r>
              <a:rPr lang="en-US" sz="2100">
                <a:cs typeface="Arial" charset="0"/>
              </a:rPr>
              <a:t>Bangladesh</a:t>
            </a:r>
          </a:p>
        </p:txBody>
      </p:sp>
    </p:spTree>
  </p:cSld>
  <p:clrMapOvr>
    <a:masterClrMapping/>
  </p:clrMapOvr>
  <p:transition>
    <p:pull dir="ld"/>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bg>
      <p:bgPr>
        <a:solidFill>
          <a:srgbClr val="FFCC99">
            <a:alpha val="50000"/>
          </a:srgbClr>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342900" y="125413"/>
            <a:ext cx="8410575" cy="558800"/>
          </a:xfrm>
        </p:spPr>
        <p:txBody>
          <a:bodyPr/>
          <a:lstStyle/>
          <a:p>
            <a:pPr eaLnBrk="1" hangingPunct="1"/>
            <a:r>
              <a:rPr lang="en-US" sz="3000" smtClean="0"/>
              <a:t>GDP and Internet Usage in 12 countries</a:t>
            </a:r>
          </a:p>
        </p:txBody>
      </p:sp>
      <p:sp>
        <p:nvSpPr>
          <p:cNvPr id="47107" name="Rectangle 4"/>
          <p:cNvSpPr>
            <a:spLocks noChangeArrowheads="1"/>
          </p:cNvSpPr>
          <p:nvPr/>
        </p:nvSpPr>
        <p:spPr bwMode="auto">
          <a:xfrm>
            <a:off x="8302625" y="6375400"/>
            <a:ext cx="684213" cy="368300"/>
          </a:xfrm>
          <a:prstGeom prst="rect">
            <a:avLst/>
          </a:prstGeom>
          <a:noFill/>
          <a:ln w="9525">
            <a:noFill/>
            <a:miter lim="800000"/>
            <a:headEnd/>
            <a:tailEnd/>
          </a:ln>
        </p:spPr>
        <p:txBody>
          <a:bodyPr/>
          <a:lstStyle/>
          <a:p>
            <a:pPr algn="r"/>
            <a:fld id="{57935599-8127-4B20-9659-DB4272BB7939}" type="slidenum">
              <a:rPr lang="en-US" sz="1700">
                <a:solidFill>
                  <a:srgbClr val="777777"/>
                </a:solidFill>
              </a:rPr>
              <a:pPr algn="r"/>
              <a:t>62</a:t>
            </a:fld>
            <a:endParaRPr lang="en-US" sz="1700">
              <a:solidFill>
                <a:srgbClr val="777777"/>
              </a:solidFill>
            </a:endParaRPr>
          </a:p>
        </p:txBody>
      </p:sp>
      <p:sp>
        <p:nvSpPr>
          <p:cNvPr id="47108" name="Text Box 4"/>
          <p:cNvSpPr txBox="1">
            <a:spLocks noChangeArrowheads="1"/>
          </p:cNvSpPr>
          <p:nvPr/>
        </p:nvSpPr>
        <p:spPr bwMode="auto">
          <a:xfrm rot="-5400000">
            <a:off x="-851694" y="2804319"/>
            <a:ext cx="3017838" cy="793750"/>
          </a:xfrm>
          <a:prstGeom prst="rect">
            <a:avLst/>
          </a:prstGeom>
          <a:noFill/>
          <a:ln w="9525">
            <a:noFill/>
            <a:miter lim="800000"/>
            <a:headEnd/>
            <a:tailEnd/>
          </a:ln>
        </p:spPr>
        <p:txBody>
          <a:bodyPr>
            <a:spAutoFit/>
          </a:bodyPr>
          <a:lstStyle/>
          <a:p>
            <a:pPr algn="ctr">
              <a:spcBef>
                <a:spcPct val="50000"/>
              </a:spcBef>
            </a:pPr>
            <a:r>
              <a:rPr lang="en-US" sz="2300" b="1">
                <a:cs typeface="Arial" charset="0"/>
              </a:rPr>
              <a:t>Internet Usage </a:t>
            </a:r>
            <a:br>
              <a:rPr lang="en-US" sz="2300" b="1">
                <a:cs typeface="Arial" charset="0"/>
              </a:rPr>
            </a:br>
            <a:r>
              <a:rPr lang="en-US" sz="2300" b="1">
                <a:cs typeface="Arial" charset="0"/>
              </a:rPr>
              <a:t>(% of population)</a:t>
            </a:r>
          </a:p>
        </p:txBody>
      </p:sp>
      <p:sp>
        <p:nvSpPr>
          <p:cNvPr id="47109" name="Text Box 5"/>
          <p:cNvSpPr txBox="1">
            <a:spLocks noChangeArrowheads="1"/>
          </p:cNvSpPr>
          <p:nvPr/>
        </p:nvSpPr>
        <p:spPr bwMode="auto">
          <a:xfrm>
            <a:off x="2033588" y="6283325"/>
            <a:ext cx="6275387" cy="442913"/>
          </a:xfrm>
          <a:prstGeom prst="rect">
            <a:avLst/>
          </a:prstGeom>
          <a:noFill/>
          <a:ln w="9525">
            <a:noFill/>
            <a:miter lim="800000"/>
            <a:headEnd/>
            <a:tailEnd/>
          </a:ln>
        </p:spPr>
        <p:txBody>
          <a:bodyPr>
            <a:spAutoFit/>
          </a:bodyPr>
          <a:lstStyle/>
          <a:p>
            <a:pPr algn="ctr">
              <a:spcBef>
                <a:spcPct val="50000"/>
              </a:spcBef>
            </a:pPr>
            <a:r>
              <a:rPr lang="en-US" sz="2300" b="1">
                <a:cs typeface="Arial" charset="0"/>
              </a:rPr>
              <a:t>Real GDP per capita</a:t>
            </a:r>
          </a:p>
        </p:txBody>
      </p:sp>
      <p:pic>
        <p:nvPicPr>
          <p:cNvPr id="47110" name="Picture 9"/>
          <p:cNvPicPr>
            <a:picLocks noChangeAspect="1" noChangeArrowheads="1"/>
          </p:cNvPicPr>
          <p:nvPr/>
        </p:nvPicPr>
        <p:blipFill>
          <a:blip r:embed="rId3" cstate="print"/>
          <a:srcRect/>
          <a:stretch>
            <a:fillRect/>
          </a:stretch>
        </p:blipFill>
        <p:spPr bwMode="auto">
          <a:xfrm>
            <a:off x="1131888" y="636588"/>
            <a:ext cx="7800975" cy="5661025"/>
          </a:xfrm>
          <a:prstGeom prst="rect">
            <a:avLst/>
          </a:prstGeom>
          <a:noFill/>
          <a:ln w="9525">
            <a:noFill/>
            <a:miter lim="800000"/>
            <a:headEnd/>
            <a:tailEnd/>
          </a:ln>
        </p:spPr>
      </p:pic>
      <p:sp>
        <p:nvSpPr>
          <p:cNvPr id="47111" name="Text Box 6"/>
          <p:cNvSpPr txBox="1">
            <a:spLocks noChangeArrowheads="1"/>
          </p:cNvSpPr>
          <p:nvPr/>
        </p:nvSpPr>
        <p:spPr bwMode="auto">
          <a:xfrm>
            <a:off x="6985000" y="1476375"/>
            <a:ext cx="682625" cy="320675"/>
          </a:xfrm>
          <a:prstGeom prst="rect">
            <a:avLst/>
          </a:prstGeom>
          <a:noFill/>
          <a:ln w="9525">
            <a:noFill/>
            <a:miter lim="800000"/>
            <a:headEnd/>
            <a:tailEnd/>
          </a:ln>
        </p:spPr>
        <p:txBody>
          <a:bodyPr lIns="0" tIns="0" rIns="0" bIns="0">
            <a:spAutoFit/>
          </a:bodyPr>
          <a:lstStyle/>
          <a:p>
            <a:pPr algn="ctr">
              <a:spcBef>
                <a:spcPct val="50000"/>
              </a:spcBef>
            </a:pPr>
            <a:r>
              <a:rPr lang="en-US" sz="2100">
                <a:cs typeface="Arial" charset="0"/>
              </a:rPr>
              <a:t>U.S.</a:t>
            </a:r>
          </a:p>
        </p:txBody>
      </p:sp>
      <p:sp>
        <p:nvSpPr>
          <p:cNvPr id="47112" name="Text Box 7"/>
          <p:cNvSpPr txBox="1">
            <a:spLocks noChangeArrowheads="1"/>
          </p:cNvSpPr>
          <p:nvPr/>
        </p:nvSpPr>
        <p:spPr bwMode="auto">
          <a:xfrm>
            <a:off x="5637213" y="2620963"/>
            <a:ext cx="1262062" cy="320675"/>
          </a:xfrm>
          <a:prstGeom prst="rect">
            <a:avLst/>
          </a:prstGeom>
          <a:noFill/>
          <a:ln w="9525">
            <a:noFill/>
            <a:miter lim="800000"/>
            <a:headEnd/>
            <a:tailEnd/>
          </a:ln>
        </p:spPr>
        <p:txBody>
          <a:bodyPr lIns="0" tIns="0" rIns="0" bIns="0">
            <a:spAutoFit/>
          </a:bodyPr>
          <a:lstStyle/>
          <a:p>
            <a:pPr algn="ctr">
              <a:spcBef>
                <a:spcPct val="50000"/>
              </a:spcBef>
            </a:pPr>
            <a:r>
              <a:rPr lang="en-US" sz="2100">
                <a:cs typeface="Arial" charset="0"/>
              </a:rPr>
              <a:t>Germany</a:t>
            </a:r>
          </a:p>
        </p:txBody>
      </p:sp>
      <p:sp>
        <p:nvSpPr>
          <p:cNvPr id="47113" name="Text Box 8"/>
          <p:cNvSpPr txBox="1">
            <a:spLocks noChangeArrowheads="1"/>
          </p:cNvSpPr>
          <p:nvPr/>
        </p:nvSpPr>
        <p:spPr bwMode="auto">
          <a:xfrm>
            <a:off x="5780088" y="1263650"/>
            <a:ext cx="922337" cy="320675"/>
          </a:xfrm>
          <a:prstGeom prst="rect">
            <a:avLst/>
          </a:prstGeom>
          <a:noFill/>
          <a:ln w="9525">
            <a:noFill/>
            <a:miter lim="800000"/>
            <a:headEnd/>
            <a:tailEnd/>
          </a:ln>
        </p:spPr>
        <p:txBody>
          <a:bodyPr lIns="0" tIns="0" rIns="0" bIns="0">
            <a:spAutoFit/>
          </a:bodyPr>
          <a:lstStyle/>
          <a:p>
            <a:pPr algn="ctr">
              <a:spcBef>
                <a:spcPct val="50000"/>
              </a:spcBef>
            </a:pPr>
            <a:r>
              <a:rPr lang="en-US" sz="2100">
                <a:cs typeface="Arial" charset="0"/>
              </a:rPr>
              <a:t>Japan</a:t>
            </a:r>
          </a:p>
        </p:txBody>
      </p:sp>
      <p:sp>
        <p:nvSpPr>
          <p:cNvPr id="47114" name="Text Box 10"/>
          <p:cNvSpPr txBox="1">
            <a:spLocks noChangeArrowheads="1"/>
          </p:cNvSpPr>
          <p:nvPr/>
        </p:nvSpPr>
        <p:spPr bwMode="auto">
          <a:xfrm>
            <a:off x="3498850" y="4237038"/>
            <a:ext cx="1073150" cy="320675"/>
          </a:xfrm>
          <a:prstGeom prst="rect">
            <a:avLst/>
          </a:prstGeom>
          <a:noFill/>
          <a:ln w="9525">
            <a:noFill/>
            <a:miter lim="800000"/>
            <a:headEnd/>
            <a:tailEnd/>
          </a:ln>
        </p:spPr>
        <p:txBody>
          <a:bodyPr lIns="0" tIns="0" rIns="0" bIns="0">
            <a:spAutoFit/>
          </a:bodyPr>
          <a:lstStyle/>
          <a:p>
            <a:pPr algn="ctr">
              <a:spcBef>
                <a:spcPct val="50000"/>
              </a:spcBef>
            </a:pPr>
            <a:r>
              <a:rPr lang="en-US" sz="2100">
                <a:cs typeface="Arial" charset="0"/>
              </a:rPr>
              <a:t>Mexico</a:t>
            </a:r>
          </a:p>
        </p:txBody>
      </p:sp>
      <p:sp>
        <p:nvSpPr>
          <p:cNvPr id="47115" name="Text Box 11"/>
          <p:cNvSpPr txBox="1">
            <a:spLocks noChangeArrowheads="1"/>
          </p:cNvSpPr>
          <p:nvPr/>
        </p:nvSpPr>
        <p:spPr bwMode="auto">
          <a:xfrm>
            <a:off x="3519488" y="4675188"/>
            <a:ext cx="1038225" cy="320675"/>
          </a:xfrm>
          <a:prstGeom prst="rect">
            <a:avLst/>
          </a:prstGeom>
          <a:noFill/>
          <a:ln w="9525">
            <a:noFill/>
            <a:miter lim="800000"/>
            <a:headEnd/>
            <a:tailEnd/>
          </a:ln>
        </p:spPr>
        <p:txBody>
          <a:bodyPr lIns="0" tIns="0" rIns="0" bIns="0">
            <a:spAutoFit/>
          </a:bodyPr>
          <a:lstStyle/>
          <a:p>
            <a:pPr algn="ctr">
              <a:spcBef>
                <a:spcPct val="50000"/>
              </a:spcBef>
            </a:pPr>
            <a:r>
              <a:rPr lang="en-US" sz="2100">
                <a:cs typeface="Arial" charset="0"/>
              </a:rPr>
              <a:t>Russia</a:t>
            </a:r>
          </a:p>
        </p:txBody>
      </p:sp>
      <p:sp>
        <p:nvSpPr>
          <p:cNvPr id="47116" name="Line 15"/>
          <p:cNvSpPr>
            <a:spLocks noChangeShapeType="1"/>
          </p:cNvSpPr>
          <p:nvPr/>
        </p:nvSpPr>
        <p:spPr bwMode="auto">
          <a:xfrm flipV="1">
            <a:off x="3306763" y="4413250"/>
            <a:ext cx="255587" cy="100013"/>
          </a:xfrm>
          <a:prstGeom prst="line">
            <a:avLst/>
          </a:prstGeom>
          <a:noFill/>
          <a:ln w="9525">
            <a:solidFill>
              <a:schemeClr val="tx1"/>
            </a:solidFill>
            <a:round/>
            <a:headEnd/>
            <a:tailEnd/>
          </a:ln>
        </p:spPr>
        <p:txBody>
          <a:bodyPr/>
          <a:lstStyle/>
          <a:p>
            <a:endParaRPr lang="en-US"/>
          </a:p>
        </p:txBody>
      </p:sp>
      <p:sp>
        <p:nvSpPr>
          <p:cNvPr id="47117" name="Line 16"/>
          <p:cNvSpPr>
            <a:spLocks noChangeShapeType="1"/>
          </p:cNvSpPr>
          <p:nvPr/>
        </p:nvSpPr>
        <p:spPr bwMode="auto">
          <a:xfrm>
            <a:off x="3330575" y="4749800"/>
            <a:ext cx="231775" cy="69850"/>
          </a:xfrm>
          <a:prstGeom prst="line">
            <a:avLst/>
          </a:prstGeom>
          <a:noFill/>
          <a:ln w="9525">
            <a:solidFill>
              <a:schemeClr val="tx1"/>
            </a:solidFill>
            <a:round/>
            <a:headEnd/>
            <a:tailEnd/>
          </a:ln>
        </p:spPr>
        <p:txBody>
          <a:bodyPr/>
          <a:lstStyle/>
          <a:p>
            <a:endParaRPr lang="en-US"/>
          </a:p>
        </p:txBody>
      </p:sp>
      <p:sp>
        <p:nvSpPr>
          <p:cNvPr id="47118" name="Text Box 12"/>
          <p:cNvSpPr txBox="1">
            <a:spLocks noChangeArrowheads="1"/>
          </p:cNvSpPr>
          <p:nvPr/>
        </p:nvSpPr>
        <p:spPr bwMode="auto">
          <a:xfrm>
            <a:off x="3009900" y="3705225"/>
            <a:ext cx="847725" cy="320675"/>
          </a:xfrm>
          <a:prstGeom prst="rect">
            <a:avLst/>
          </a:prstGeom>
          <a:noFill/>
          <a:ln w="9525">
            <a:noFill/>
            <a:miter lim="800000"/>
            <a:headEnd/>
            <a:tailEnd/>
          </a:ln>
        </p:spPr>
        <p:txBody>
          <a:bodyPr lIns="0" tIns="0" rIns="0" bIns="0">
            <a:spAutoFit/>
          </a:bodyPr>
          <a:lstStyle/>
          <a:p>
            <a:pPr algn="ctr">
              <a:spcBef>
                <a:spcPct val="50000"/>
              </a:spcBef>
            </a:pPr>
            <a:r>
              <a:rPr lang="en-US" sz="2100">
                <a:cs typeface="Arial" charset="0"/>
              </a:rPr>
              <a:t>Brazil</a:t>
            </a:r>
          </a:p>
        </p:txBody>
      </p:sp>
      <p:sp>
        <p:nvSpPr>
          <p:cNvPr id="47119" name="Text Box 13"/>
          <p:cNvSpPr txBox="1">
            <a:spLocks noChangeArrowheads="1"/>
          </p:cNvSpPr>
          <p:nvPr/>
        </p:nvSpPr>
        <p:spPr bwMode="auto">
          <a:xfrm>
            <a:off x="3044825" y="4967288"/>
            <a:ext cx="817563" cy="320675"/>
          </a:xfrm>
          <a:prstGeom prst="rect">
            <a:avLst/>
          </a:prstGeom>
          <a:noFill/>
          <a:ln w="9525">
            <a:noFill/>
            <a:miter lim="800000"/>
            <a:headEnd/>
            <a:tailEnd/>
          </a:ln>
        </p:spPr>
        <p:txBody>
          <a:bodyPr lIns="0" tIns="0" rIns="0" bIns="0">
            <a:spAutoFit/>
          </a:bodyPr>
          <a:lstStyle/>
          <a:p>
            <a:pPr algn="ctr">
              <a:spcBef>
                <a:spcPct val="50000"/>
              </a:spcBef>
            </a:pPr>
            <a:r>
              <a:rPr lang="en-US" sz="2100">
                <a:cs typeface="Arial" charset="0"/>
              </a:rPr>
              <a:t>China</a:t>
            </a:r>
          </a:p>
        </p:txBody>
      </p:sp>
      <p:sp>
        <p:nvSpPr>
          <p:cNvPr id="47120" name="Line 19"/>
          <p:cNvSpPr>
            <a:spLocks noChangeShapeType="1"/>
          </p:cNvSpPr>
          <p:nvPr/>
        </p:nvSpPr>
        <p:spPr bwMode="auto">
          <a:xfrm flipV="1">
            <a:off x="2957513" y="4000500"/>
            <a:ext cx="361950" cy="414338"/>
          </a:xfrm>
          <a:prstGeom prst="line">
            <a:avLst/>
          </a:prstGeom>
          <a:noFill/>
          <a:ln w="9525">
            <a:solidFill>
              <a:schemeClr val="tx1"/>
            </a:solidFill>
            <a:round/>
            <a:headEnd/>
            <a:tailEnd/>
          </a:ln>
        </p:spPr>
        <p:txBody>
          <a:bodyPr/>
          <a:lstStyle/>
          <a:p>
            <a:endParaRPr lang="en-US"/>
          </a:p>
        </p:txBody>
      </p:sp>
      <p:sp>
        <p:nvSpPr>
          <p:cNvPr id="47121" name="Line 20"/>
          <p:cNvSpPr>
            <a:spLocks noChangeShapeType="1"/>
          </p:cNvSpPr>
          <p:nvPr/>
        </p:nvSpPr>
        <p:spPr bwMode="auto">
          <a:xfrm>
            <a:off x="2786063" y="5091113"/>
            <a:ext cx="285750" cy="28575"/>
          </a:xfrm>
          <a:prstGeom prst="line">
            <a:avLst/>
          </a:prstGeom>
          <a:noFill/>
          <a:ln w="9525">
            <a:solidFill>
              <a:schemeClr val="tx1"/>
            </a:solidFill>
            <a:round/>
            <a:headEnd/>
            <a:tailEnd/>
          </a:ln>
        </p:spPr>
        <p:txBody>
          <a:bodyPr/>
          <a:lstStyle/>
          <a:p>
            <a:endParaRPr lang="en-US"/>
          </a:p>
        </p:txBody>
      </p:sp>
      <p:sp>
        <p:nvSpPr>
          <p:cNvPr id="47122" name="Text Box 16"/>
          <p:cNvSpPr txBox="1">
            <a:spLocks noChangeArrowheads="1"/>
          </p:cNvSpPr>
          <p:nvPr/>
        </p:nvSpPr>
        <p:spPr bwMode="auto">
          <a:xfrm>
            <a:off x="2514600" y="5251450"/>
            <a:ext cx="750888" cy="320675"/>
          </a:xfrm>
          <a:prstGeom prst="rect">
            <a:avLst/>
          </a:prstGeom>
          <a:noFill/>
          <a:ln w="9525">
            <a:noFill/>
            <a:miter lim="800000"/>
            <a:headEnd/>
            <a:tailEnd/>
          </a:ln>
        </p:spPr>
        <p:txBody>
          <a:bodyPr lIns="0" tIns="0" rIns="0" bIns="0">
            <a:spAutoFit/>
          </a:bodyPr>
          <a:lstStyle/>
          <a:p>
            <a:pPr algn="ctr">
              <a:spcBef>
                <a:spcPct val="50000"/>
              </a:spcBef>
            </a:pPr>
            <a:r>
              <a:rPr lang="en-US" sz="2100">
                <a:cs typeface="Arial" charset="0"/>
              </a:rPr>
              <a:t>India</a:t>
            </a:r>
          </a:p>
        </p:txBody>
      </p:sp>
      <p:sp>
        <p:nvSpPr>
          <p:cNvPr id="47123" name="Text Box 17"/>
          <p:cNvSpPr txBox="1">
            <a:spLocks noChangeArrowheads="1"/>
          </p:cNvSpPr>
          <p:nvPr/>
        </p:nvSpPr>
        <p:spPr bwMode="auto">
          <a:xfrm>
            <a:off x="1543050" y="3971925"/>
            <a:ext cx="1346200" cy="320675"/>
          </a:xfrm>
          <a:prstGeom prst="rect">
            <a:avLst/>
          </a:prstGeom>
          <a:noFill/>
          <a:ln w="9525">
            <a:noFill/>
            <a:miter lim="800000"/>
            <a:headEnd/>
            <a:tailEnd/>
          </a:ln>
        </p:spPr>
        <p:txBody>
          <a:bodyPr lIns="0" tIns="0" rIns="0" bIns="0">
            <a:spAutoFit/>
          </a:bodyPr>
          <a:lstStyle/>
          <a:p>
            <a:pPr algn="ctr">
              <a:spcBef>
                <a:spcPct val="50000"/>
              </a:spcBef>
            </a:pPr>
            <a:r>
              <a:rPr lang="en-US" sz="2100">
                <a:cs typeface="Arial" charset="0"/>
              </a:rPr>
              <a:t>Indonesia</a:t>
            </a:r>
          </a:p>
        </p:txBody>
      </p:sp>
      <p:sp>
        <p:nvSpPr>
          <p:cNvPr id="47124" name="Line 23"/>
          <p:cNvSpPr>
            <a:spLocks noChangeShapeType="1"/>
          </p:cNvSpPr>
          <p:nvPr/>
        </p:nvSpPr>
        <p:spPr bwMode="auto">
          <a:xfrm flipV="1">
            <a:off x="2346325" y="5421313"/>
            <a:ext cx="236538" cy="11112"/>
          </a:xfrm>
          <a:prstGeom prst="line">
            <a:avLst/>
          </a:prstGeom>
          <a:noFill/>
          <a:ln w="9525">
            <a:solidFill>
              <a:schemeClr val="tx1"/>
            </a:solidFill>
            <a:round/>
            <a:headEnd/>
            <a:tailEnd/>
          </a:ln>
        </p:spPr>
        <p:txBody>
          <a:bodyPr/>
          <a:lstStyle/>
          <a:p>
            <a:endParaRPr lang="en-US"/>
          </a:p>
        </p:txBody>
      </p:sp>
      <p:sp>
        <p:nvSpPr>
          <p:cNvPr id="47125" name="Line 24"/>
          <p:cNvSpPr>
            <a:spLocks noChangeShapeType="1"/>
          </p:cNvSpPr>
          <p:nvPr/>
        </p:nvSpPr>
        <p:spPr bwMode="auto">
          <a:xfrm flipH="1" flipV="1">
            <a:off x="2225675" y="4286250"/>
            <a:ext cx="68263" cy="784225"/>
          </a:xfrm>
          <a:prstGeom prst="line">
            <a:avLst/>
          </a:prstGeom>
          <a:noFill/>
          <a:ln w="9525">
            <a:solidFill>
              <a:schemeClr val="tx1"/>
            </a:solidFill>
            <a:round/>
            <a:headEnd/>
            <a:tailEnd/>
          </a:ln>
        </p:spPr>
        <p:txBody>
          <a:bodyPr/>
          <a:lstStyle/>
          <a:p>
            <a:endParaRPr lang="en-US"/>
          </a:p>
        </p:txBody>
      </p:sp>
      <p:sp>
        <p:nvSpPr>
          <p:cNvPr id="47126" name="Text Box 15"/>
          <p:cNvSpPr txBox="1">
            <a:spLocks noChangeArrowheads="1"/>
          </p:cNvSpPr>
          <p:nvPr/>
        </p:nvSpPr>
        <p:spPr bwMode="auto">
          <a:xfrm>
            <a:off x="263525" y="5124450"/>
            <a:ext cx="876300" cy="320675"/>
          </a:xfrm>
          <a:prstGeom prst="rect">
            <a:avLst/>
          </a:prstGeom>
          <a:noFill/>
          <a:ln w="9525">
            <a:noFill/>
            <a:miter lim="800000"/>
            <a:headEnd/>
            <a:tailEnd/>
          </a:ln>
        </p:spPr>
        <p:txBody>
          <a:bodyPr lIns="0" tIns="0" rIns="0" bIns="0">
            <a:spAutoFit/>
          </a:bodyPr>
          <a:lstStyle/>
          <a:p>
            <a:pPr algn="ctr">
              <a:spcBef>
                <a:spcPct val="50000"/>
              </a:spcBef>
            </a:pPr>
            <a:r>
              <a:rPr lang="en-US" sz="2100">
                <a:cs typeface="Arial" charset="0"/>
              </a:rPr>
              <a:t>Nigeria</a:t>
            </a:r>
          </a:p>
        </p:txBody>
      </p:sp>
      <p:sp>
        <p:nvSpPr>
          <p:cNvPr id="47127" name="Line 26"/>
          <p:cNvSpPr>
            <a:spLocks noChangeShapeType="1"/>
          </p:cNvSpPr>
          <p:nvPr/>
        </p:nvSpPr>
        <p:spPr bwMode="auto">
          <a:xfrm flipH="1" flipV="1">
            <a:off x="1150938" y="5319713"/>
            <a:ext cx="677862" cy="53975"/>
          </a:xfrm>
          <a:prstGeom prst="line">
            <a:avLst/>
          </a:prstGeom>
          <a:noFill/>
          <a:ln w="9525">
            <a:solidFill>
              <a:schemeClr val="tx1"/>
            </a:solidFill>
            <a:round/>
            <a:headEnd/>
            <a:tailEnd/>
          </a:ln>
        </p:spPr>
        <p:txBody>
          <a:bodyPr/>
          <a:lstStyle/>
          <a:p>
            <a:endParaRPr lang="en-US"/>
          </a:p>
        </p:txBody>
      </p:sp>
      <p:sp>
        <p:nvSpPr>
          <p:cNvPr id="47128" name="Text Box 15"/>
          <p:cNvSpPr txBox="1">
            <a:spLocks noChangeArrowheads="1"/>
          </p:cNvSpPr>
          <p:nvPr/>
        </p:nvSpPr>
        <p:spPr bwMode="auto">
          <a:xfrm>
            <a:off x="1587500" y="6299200"/>
            <a:ext cx="1517650" cy="320675"/>
          </a:xfrm>
          <a:prstGeom prst="rect">
            <a:avLst/>
          </a:prstGeom>
          <a:noFill/>
          <a:ln w="9525">
            <a:noFill/>
            <a:miter lim="800000"/>
            <a:headEnd/>
            <a:tailEnd/>
          </a:ln>
        </p:spPr>
        <p:txBody>
          <a:bodyPr lIns="0" tIns="0" rIns="0" bIns="0">
            <a:spAutoFit/>
          </a:bodyPr>
          <a:lstStyle/>
          <a:p>
            <a:pPr algn="ctr">
              <a:spcBef>
                <a:spcPct val="50000"/>
              </a:spcBef>
            </a:pPr>
            <a:r>
              <a:rPr lang="en-US" sz="2100">
                <a:cs typeface="Arial" charset="0"/>
              </a:rPr>
              <a:t>Bangladesh</a:t>
            </a:r>
          </a:p>
        </p:txBody>
      </p:sp>
      <p:sp>
        <p:nvSpPr>
          <p:cNvPr id="47129" name="Line 28"/>
          <p:cNvSpPr>
            <a:spLocks noChangeShapeType="1"/>
          </p:cNvSpPr>
          <p:nvPr/>
        </p:nvSpPr>
        <p:spPr bwMode="auto">
          <a:xfrm>
            <a:off x="2078038" y="5694363"/>
            <a:ext cx="153987" cy="658812"/>
          </a:xfrm>
          <a:prstGeom prst="line">
            <a:avLst/>
          </a:prstGeom>
          <a:noFill/>
          <a:ln w="9525">
            <a:solidFill>
              <a:schemeClr val="tx1"/>
            </a:solidFill>
            <a:round/>
            <a:headEnd/>
            <a:tailEnd/>
          </a:ln>
        </p:spPr>
        <p:txBody>
          <a:bodyPr/>
          <a:lstStyle/>
          <a:p>
            <a:endParaRPr lang="en-US"/>
          </a:p>
        </p:txBody>
      </p:sp>
      <p:sp>
        <p:nvSpPr>
          <p:cNvPr id="47130" name="Text Box 14"/>
          <p:cNvSpPr txBox="1">
            <a:spLocks noChangeArrowheads="1"/>
          </p:cNvSpPr>
          <p:nvPr/>
        </p:nvSpPr>
        <p:spPr bwMode="auto">
          <a:xfrm>
            <a:off x="115000" y="4493450"/>
            <a:ext cx="1216025" cy="320675"/>
          </a:xfrm>
          <a:prstGeom prst="rect">
            <a:avLst/>
          </a:prstGeom>
          <a:noFill/>
          <a:ln w="9525">
            <a:noFill/>
            <a:miter lim="800000"/>
            <a:headEnd/>
            <a:tailEnd/>
          </a:ln>
        </p:spPr>
        <p:txBody>
          <a:bodyPr wrap="square" lIns="0" tIns="0" rIns="0" bIns="0">
            <a:spAutoFit/>
          </a:bodyPr>
          <a:lstStyle/>
          <a:p>
            <a:pPr algn="ctr">
              <a:spcBef>
                <a:spcPct val="50000"/>
              </a:spcBef>
            </a:pPr>
            <a:r>
              <a:rPr lang="en-US" sz="2100" dirty="0">
                <a:cs typeface="Arial" charset="0"/>
              </a:rPr>
              <a:t>Pakistan</a:t>
            </a:r>
          </a:p>
        </p:txBody>
      </p:sp>
      <p:sp>
        <p:nvSpPr>
          <p:cNvPr id="47131" name="Line 30"/>
          <p:cNvSpPr>
            <a:spLocks noChangeShapeType="1"/>
          </p:cNvSpPr>
          <p:nvPr/>
        </p:nvSpPr>
        <p:spPr bwMode="auto">
          <a:xfrm flipH="1" flipV="1">
            <a:off x="1258888" y="4695825"/>
            <a:ext cx="777875" cy="452438"/>
          </a:xfrm>
          <a:prstGeom prst="line">
            <a:avLst/>
          </a:prstGeom>
          <a:noFill/>
          <a:ln w="9525">
            <a:solidFill>
              <a:schemeClr val="tx1"/>
            </a:solidFill>
            <a:round/>
            <a:headEnd/>
            <a:tailEnd/>
          </a:ln>
        </p:spPr>
        <p:txBody>
          <a:bodyPr/>
          <a:lstStyle/>
          <a:p>
            <a:endParaRPr lang="en-US"/>
          </a:p>
        </p:txBody>
      </p:sp>
    </p:spTree>
  </p:cSld>
  <p:clrMapOvr>
    <a:masterClrMapping/>
  </p:clrMapOvr>
  <p:transition>
    <p:pull dir="ld"/>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bg>
      <p:bgPr>
        <a:solidFill>
          <a:srgbClr val="EEE8C4">
            <a:alpha val="80000"/>
          </a:srgbClr>
        </a:solidFill>
        <a:effectLst/>
      </p:bgPr>
    </p:bg>
    <p:spTree>
      <p:nvGrpSpPr>
        <p:cNvPr id="1" name=""/>
        <p:cNvGrpSpPr/>
        <p:nvPr/>
      </p:nvGrpSpPr>
      <p:grpSpPr>
        <a:xfrm>
          <a:off x="0" y="0"/>
          <a:ext cx="0" cy="0"/>
          <a:chOff x="0" y="0"/>
          <a:chExt cx="0" cy="0"/>
        </a:xfrm>
      </p:grpSpPr>
      <p:sp>
        <p:nvSpPr>
          <p:cNvPr id="33794" name="Rectangle 8"/>
          <p:cNvSpPr>
            <a:spLocks noChangeArrowheads="1"/>
          </p:cNvSpPr>
          <p:nvPr/>
        </p:nvSpPr>
        <p:spPr bwMode="auto">
          <a:xfrm>
            <a:off x="0" y="0"/>
            <a:ext cx="304800" cy="6858000"/>
          </a:xfrm>
          <a:prstGeom prst="rect">
            <a:avLst/>
          </a:prstGeom>
          <a:solidFill>
            <a:srgbClr val="AE1237"/>
          </a:solidFill>
          <a:ln w="9525">
            <a:noFill/>
            <a:miter lim="800000"/>
            <a:headEnd/>
            <a:tailEnd/>
          </a:ln>
        </p:spPr>
        <p:txBody>
          <a:bodyPr wrap="none" anchor="ctr"/>
          <a:lstStyle/>
          <a:p>
            <a:pPr fontAlgn="base">
              <a:spcBef>
                <a:spcPct val="0"/>
              </a:spcBef>
              <a:spcAft>
                <a:spcPct val="0"/>
              </a:spcAft>
            </a:pPr>
            <a:endParaRPr lang="en-US" smtClean="0">
              <a:solidFill>
                <a:srgbClr val="000000"/>
              </a:solidFill>
              <a:cs typeface="Arial" charset="0"/>
            </a:endParaRPr>
          </a:p>
        </p:txBody>
      </p:sp>
      <p:sp>
        <p:nvSpPr>
          <p:cNvPr id="73732" name="Rectangle 4"/>
          <p:cNvSpPr>
            <a:spLocks noGrp="1" noChangeArrowheads="1"/>
          </p:cNvSpPr>
          <p:nvPr>
            <p:ph type="title"/>
          </p:nvPr>
        </p:nvSpPr>
        <p:spPr>
          <a:xfrm>
            <a:off x="533400" y="188912"/>
            <a:ext cx="8458200" cy="725488"/>
          </a:xfrm>
          <a:solidFill>
            <a:srgbClr val="CACA92">
              <a:alpha val="50000"/>
            </a:srgbClr>
          </a:solidFill>
        </p:spPr>
        <p:txBody>
          <a:bodyPr bIns="0" anchor="b">
            <a:noAutofit/>
          </a:bodyPr>
          <a:lstStyle/>
          <a:p>
            <a:pPr algn="l" eaLnBrk="1" hangingPunct="1">
              <a:lnSpc>
                <a:spcPct val="105000"/>
              </a:lnSpc>
              <a:defRPr/>
            </a:pPr>
            <a:r>
              <a:rPr lang="en-US" sz="3000" spc="500" dirty="0" smtClean="0">
                <a:solidFill>
                  <a:srgbClr val="960000"/>
                </a:solidFill>
                <a:latin typeface="Arial" pitchFamily="34" charset="0"/>
                <a:cs typeface="Arial" pitchFamily="34" charset="0"/>
              </a:rPr>
              <a:t>SUMMARY</a:t>
            </a:r>
          </a:p>
        </p:txBody>
      </p:sp>
      <p:sp>
        <p:nvSpPr>
          <p:cNvPr id="36" name="Content Placeholder 2"/>
          <p:cNvSpPr>
            <a:spLocks noGrp="1"/>
          </p:cNvSpPr>
          <p:nvPr>
            <p:ph idx="1"/>
          </p:nvPr>
        </p:nvSpPr>
        <p:spPr>
          <a:xfrm>
            <a:off x="457200" y="1371600"/>
            <a:ext cx="8229600" cy="5257800"/>
          </a:xfrm>
        </p:spPr>
        <p:txBody>
          <a:bodyPr>
            <a:normAutofit/>
          </a:bodyPr>
          <a:lstStyle/>
          <a:p>
            <a:pPr>
              <a:buClrTx/>
              <a:buSzPct val="120000"/>
              <a:buFont typeface="Arial" pitchFamily="34" charset="0"/>
              <a:buChar char="•"/>
            </a:pPr>
            <a:r>
              <a:rPr lang="en-US" sz="2700" dirty="0" smtClean="0"/>
              <a:t>Gross Domestic Product (GDP) measures a country’s total income and expenditure.</a:t>
            </a:r>
          </a:p>
          <a:p>
            <a:pPr>
              <a:buClrTx/>
              <a:buSzPct val="120000"/>
              <a:buFont typeface="Arial" pitchFamily="34" charset="0"/>
              <a:buChar char="•"/>
            </a:pPr>
            <a:r>
              <a:rPr lang="en-US" sz="2700" dirty="0" smtClean="0"/>
              <a:t>The four spending components of GDP include:  Consumption, Investment, Government Purchases, and Net Exports.</a:t>
            </a:r>
          </a:p>
          <a:p>
            <a:pPr>
              <a:buClrTx/>
              <a:buSzPct val="120000"/>
              <a:buFont typeface="Arial" pitchFamily="34" charset="0"/>
              <a:buChar char="•"/>
            </a:pPr>
            <a:r>
              <a:rPr lang="en-US" sz="2700" dirty="0" smtClean="0"/>
              <a:t>Nominal GDP is measured using current prices.  Real GDP is measured using the prices of a constant base year and is corrected for inflation.  </a:t>
            </a:r>
          </a:p>
          <a:p>
            <a:pPr>
              <a:buClrTx/>
              <a:buSzPct val="120000"/>
              <a:buFont typeface="Arial" pitchFamily="34" charset="0"/>
              <a:buChar char="•"/>
            </a:pPr>
            <a:r>
              <a:rPr lang="en-US" sz="2700" dirty="0" smtClean="0"/>
              <a:t>GDP is the main indicator of a country’s economic well-being, even though it is not perfect.</a:t>
            </a:r>
          </a:p>
        </p:txBody>
      </p:sp>
      <p:sp>
        <p:nvSpPr>
          <p:cNvPr id="7" name="TextBox 6"/>
          <p:cNvSpPr txBox="1"/>
          <p:nvPr/>
        </p:nvSpPr>
        <p:spPr>
          <a:xfrm>
            <a:off x="304800" y="6500422"/>
            <a:ext cx="5649433" cy="338554"/>
          </a:xfrm>
          <a:prstGeom prst="rect">
            <a:avLst/>
          </a:prstGeom>
          <a:noFill/>
        </p:spPr>
        <p:txBody>
          <a:bodyPr wrap="square" rtlCol="0">
            <a:spAutoFit/>
          </a:bodyPr>
          <a:lstStyle/>
          <a:p>
            <a:r>
              <a:rPr lang="en-US" sz="800" b="0" i="1" dirty="0" smtClean="0">
                <a:solidFill>
                  <a:srgbClr val="777777"/>
                </a:solidFill>
                <a:latin typeface="Times New Roman" pitchFamily="18" charset="0"/>
                <a:cs typeface="Times New Roman" pitchFamily="18" charset="0"/>
              </a:rPr>
              <a:t>© 2012 </a:t>
            </a:r>
            <a:r>
              <a:rPr lang="en-US" sz="800" b="0" i="1" dirty="0" err="1" smtClean="0">
                <a:solidFill>
                  <a:srgbClr val="777777"/>
                </a:solidFill>
                <a:latin typeface="Times New Roman" pitchFamily="18" charset="0"/>
                <a:cs typeface="Times New Roman" pitchFamily="18" charset="0"/>
              </a:rPr>
              <a:t>Cengage</a:t>
            </a:r>
            <a:r>
              <a:rPr lang="en-US" sz="800" b="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idx="4294967295"/>
          </p:nvPr>
        </p:nvSpPr>
        <p:spPr>
          <a:xfrm>
            <a:off x="228600" y="141288"/>
            <a:ext cx="8229600" cy="552450"/>
          </a:xfrm>
        </p:spPr>
        <p:txBody>
          <a:bodyPr/>
          <a:lstStyle/>
          <a:p>
            <a:pPr algn="l" eaLnBrk="1" hangingPunct="1"/>
            <a:r>
              <a:rPr lang="en-US" sz="2700" smtClean="0"/>
              <a:t>The Circular-Flow Diagram</a:t>
            </a:r>
          </a:p>
        </p:txBody>
      </p:sp>
      <p:grpSp>
        <p:nvGrpSpPr>
          <p:cNvPr id="2" name="Group 3"/>
          <p:cNvGrpSpPr>
            <a:grpSpLocks/>
          </p:cNvGrpSpPr>
          <p:nvPr/>
        </p:nvGrpSpPr>
        <p:grpSpPr bwMode="auto">
          <a:xfrm>
            <a:off x="3357563" y="4435475"/>
            <a:ext cx="2422525" cy="1689100"/>
            <a:chOff x="2115" y="2794"/>
            <a:chExt cx="1526" cy="1064"/>
          </a:xfrm>
          <a:effectLst>
            <a:outerShdw blurRad="50800" dist="38100" dir="2700000" algn="tl" rotWithShape="0">
              <a:prstClr val="black">
                <a:alpha val="40000"/>
              </a:prstClr>
            </a:outerShdw>
          </a:effectLst>
        </p:grpSpPr>
        <p:sp>
          <p:nvSpPr>
            <p:cNvPr id="12343" name="Oval 4"/>
            <p:cNvSpPr>
              <a:spLocks noChangeArrowheads="1"/>
            </p:cNvSpPr>
            <p:nvPr/>
          </p:nvSpPr>
          <p:spPr bwMode="auto">
            <a:xfrm>
              <a:off x="2138" y="2794"/>
              <a:ext cx="1462" cy="1064"/>
            </a:xfrm>
            <a:prstGeom prst="ellipse">
              <a:avLst/>
            </a:prstGeom>
            <a:solidFill>
              <a:srgbClr val="FFCC99"/>
            </a:solidFill>
            <a:ln w="9525">
              <a:noFill/>
              <a:round/>
              <a:headEnd/>
              <a:tailEnd/>
            </a:ln>
          </p:spPr>
          <p:txBody>
            <a:bodyPr/>
            <a:lstStyle/>
            <a:p>
              <a:pPr>
                <a:defRPr/>
              </a:pPr>
              <a:endParaRPr lang="en-US">
                <a:cs typeface="Arial" charset="0"/>
              </a:endParaRPr>
            </a:p>
          </p:txBody>
        </p:sp>
        <p:sp>
          <p:nvSpPr>
            <p:cNvPr id="12344" name="Text Box 5"/>
            <p:cNvSpPr txBox="1">
              <a:spLocks noChangeArrowheads="1"/>
            </p:cNvSpPr>
            <p:nvPr/>
          </p:nvSpPr>
          <p:spPr bwMode="auto">
            <a:xfrm>
              <a:off x="2115" y="2930"/>
              <a:ext cx="1526" cy="808"/>
            </a:xfrm>
            <a:prstGeom prst="rect">
              <a:avLst/>
            </a:prstGeom>
            <a:noFill/>
            <a:ln w="9525">
              <a:noFill/>
              <a:miter lim="800000"/>
              <a:headEnd/>
              <a:tailEnd/>
            </a:ln>
          </p:spPr>
          <p:txBody>
            <a:bodyPr>
              <a:spAutoFit/>
            </a:bodyPr>
            <a:lstStyle/>
            <a:p>
              <a:pPr algn="ctr">
                <a:spcBef>
                  <a:spcPct val="50000"/>
                </a:spcBef>
                <a:defRPr/>
              </a:pPr>
              <a:r>
                <a:rPr lang="en-US" sz="2600">
                  <a:cs typeface="Arial" charset="0"/>
                </a:rPr>
                <a:t>Markets for Factors of Production</a:t>
              </a:r>
            </a:p>
          </p:txBody>
        </p:sp>
      </p:grpSp>
      <p:grpSp>
        <p:nvGrpSpPr>
          <p:cNvPr id="3" name="Group 6"/>
          <p:cNvGrpSpPr>
            <a:grpSpLocks/>
          </p:cNvGrpSpPr>
          <p:nvPr/>
        </p:nvGrpSpPr>
        <p:grpSpPr bwMode="auto">
          <a:xfrm>
            <a:off x="6624638" y="2968625"/>
            <a:ext cx="2162175" cy="893763"/>
            <a:chOff x="4173" y="1870"/>
            <a:chExt cx="1362" cy="563"/>
          </a:xfrm>
          <a:effectLst>
            <a:outerShdw blurRad="50800" dist="38100" dir="2700000" algn="tl" rotWithShape="0">
              <a:prstClr val="black">
                <a:alpha val="40000"/>
              </a:prstClr>
            </a:outerShdw>
          </a:effectLst>
        </p:grpSpPr>
        <p:sp>
          <p:nvSpPr>
            <p:cNvPr id="12341" name="Rectangle 7"/>
            <p:cNvSpPr>
              <a:spLocks noChangeArrowheads="1"/>
            </p:cNvSpPr>
            <p:nvPr/>
          </p:nvSpPr>
          <p:spPr bwMode="auto">
            <a:xfrm>
              <a:off x="4173" y="1870"/>
              <a:ext cx="1362" cy="563"/>
            </a:xfrm>
            <a:prstGeom prst="rect">
              <a:avLst/>
            </a:prstGeom>
            <a:solidFill>
              <a:srgbClr val="99CCFF"/>
            </a:solidFill>
            <a:ln w="9525">
              <a:noFill/>
              <a:miter lim="800000"/>
              <a:headEnd/>
              <a:tailEnd/>
            </a:ln>
          </p:spPr>
          <p:txBody>
            <a:bodyPr/>
            <a:lstStyle/>
            <a:p>
              <a:pPr>
                <a:defRPr/>
              </a:pPr>
              <a:endParaRPr lang="en-US">
                <a:cs typeface="Arial" charset="0"/>
              </a:endParaRPr>
            </a:p>
          </p:txBody>
        </p:sp>
        <p:sp>
          <p:nvSpPr>
            <p:cNvPr id="12342" name="Text Box 8"/>
            <p:cNvSpPr txBox="1">
              <a:spLocks noChangeArrowheads="1"/>
            </p:cNvSpPr>
            <p:nvPr/>
          </p:nvSpPr>
          <p:spPr bwMode="auto">
            <a:xfrm>
              <a:off x="4202" y="1998"/>
              <a:ext cx="1309" cy="317"/>
            </a:xfrm>
            <a:prstGeom prst="rect">
              <a:avLst/>
            </a:prstGeom>
            <a:noFill/>
            <a:ln w="9525">
              <a:noFill/>
              <a:miter lim="800000"/>
              <a:headEnd/>
              <a:tailEnd/>
            </a:ln>
          </p:spPr>
          <p:txBody>
            <a:bodyPr>
              <a:spAutoFit/>
            </a:bodyPr>
            <a:lstStyle/>
            <a:p>
              <a:pPr algn="ctr">
                <a:spcBef>
                  <a:spcPct val="50000"/>
                </a:spcBef>
                <a:defRPr/>
              </a:pPr>
              <a:r>
                <a:rPr lang="en-US" sz="2700">
                  <a:cs typeface="Arial" charset="0"/>
                </a:rPr>
                <a:t>Households</a:t>
              </a:r>
            </a:p>
          </p:txBody>
        </p:sp>
      </p:grpSp>
      <p:grpSp>
        <p:nvGrpSpPr>
          <p:cNvPr id="4" name="Group 9"/>
          <p:cNvGrpSpPr>
            <a:grpSpLocks/>
          </p:cNvGrpSpPr>
          <p:nvPr/>
        </p:nvGrpSpPr>
        <p:grpSpPr bwMode="auto">
          <a:xfrm>
            <a:off x="241300" y="2978150"/>
            <a:ext cx="1944688" cy="893763"/>
            <a:chOff x="131" y="1876"/>
            <a:chExt cx="1225" cy="563"/>
          </a:xfrm>
          <a:effectLst>
            <a:outerShdw blurRad="50800" dist="38100" dir="2700000" algn="tl" rotWithShape="0">
              <a:prstClr val="black">
                <a:alpha val="40000"/>
              </a:prstClr>
            </a:outerShdw>
          </a:effectLst>
        </p:grpSpPr>
        <p:sp>
          <p:nvSpPr>
            <p:cNvPr id="12339" name="Rectangle 10"/>
            <p:cNvSpPr>
              <a:spLocks noChangeArrowheads="1"/>
            </p:cNvSpPr>
            <p:nvPr/>
          </p:nvSpPr>
          <p:spPr bwMode="auto">
            <a:xfrm>
              <a:off x="131" y="1876"/>
              <a:ext cx="1225" cy="563"/>
            </a:xfrm>
            <a:prstGeom prst="rect">
              <a:avLst/>
            </a:prstGeom>
            <a:solidFill>
              <a:srgbClr val="99CCFF"/>
            </a:solidFill>
            <a:ln w="9525">
              <a:noFill/>
              <a:miter lim="800000"/>
              <a:headEnd/>
              <a:tailEnd/>
            </a:ln>
          </p:spPr>
          <p:txBody>
            <a:bodyPr/>
            <a:lstStyle/>
            <a:p>
              <a:pPr>
                <a:defRPr/>
              </a:pPr>
              <a:endParaRPr lang="en-US">
                <a:cs typeface="Arial" charset="0"/>
              </a:endParaRPr>
            </a:p>
          </p:txBody>
        </p:sp>
        <p:sp>
          <p:nvSpPr>
            <p:cNvPr id="12340" name="Text Box 11"/>
            <p:cNvSpPr txBox="1">
              <a:spLocks noChangeArrowheads="1"/>
            </p:cNvSpPr>
            <p:nvPr/>
          </p:nvSpPr>
          <p:spPr bwMode="auto">
            <a:xfrm>
              <a:off x="246" y="1989"/>
              <a:ext cx="1021" cy="317"/>
            </a:xfrm>
            <a:prstGeom prst="rect">
              <a:avLst/>
            </a:prstGeom>
            <a:noFill/>
            <a:ln w="9525">
              <a:noFill/>
              <a:miter lim="800000"/>
              <a:headEnd/>
              <a:tailEnd/>
            </a:ln>
          </p:spPr>
          <p:txBody>
            <a:bodyPr>
              <a:spAutoFit/>
            </a:bodyPr>
            <a:lstStyle/>
            <a:p>
              <a:pPr algn="ctr">
                <a:spcBef>
                  <a:spcPct val="50000"/>
                </a:spcBef>
                <a:defRPr/>
              </a:pPr>
              <a:r>
                <a:rPr lang="en-US" sz="2700">
                  <a:cs typeface="Arial" charset="0"/>
                </a:rPr>
                <a:t>Firms</a:t>
              </a:r>
            </a:p>
          </p:txBody>
        </p:sp>
      </p:grpSp>
      <p:grpSp>
        <p:nvGrpSpPr>
          <p:cNvPr id="5" name="Group 12"/>
          <p:cNvGrpSpPr>
            <a:grpSpLocks/>
          </p:cNvGrpSpPr>
          <p:nvPr/>
        </p:nvGrpSpPr>
        <p:grpSpPr bwMode="auto">
          <a:xfrm>
            <a:off x="5719763" y="3860800"/>
            <a:ext cx="2900362" cy="2098675"/>
            <a:chOff x="3603" y="2432"/>
            <a:chExt cx="1827" cy="1322"/>
          </a:xfrm>
        </p:grpSpPr>
        <p:grpSp>
          <p:nvGrpSpPr>
            <p:cNvPr id="6" name="Group 13"/>
            <p:cNvGrpSpPr>
              <a:grpSpLocks/>
            </p:cNvGrpSpPr>
            <p:nvPr/>
          </p:nvGrpSpPr>
          <p:grpSpPr bwMode="auto">
            <a:xfrm rot="5400000">
              <a:off x="3866" y="2169"/>
              <a:ext cx="1048" cy="1573"/>
              <a:chOff x="3840" y="1040"/>
              <a:chExt cx="1008" cy="752"/>
            </a:xfrm>
          </p:grpSpPr>
          <p:sp>
            <p:nvSpPr>
              <p:cNvPr id="12335" name="Line 14"/>
              <p:cNvSpPr>
                <a:spLocks noChangeShapeType="1"/>
              </p:cNvSpPr>
              <p:nvPr/>
            </p:nvSpPr>
            <p:spPr bwMode="auto">
              <a:xfrm flipH="1">
                <a:off x="3840" y="1040"/>
                <a:ext cx="1008" cy="0"/>
              </a:xfrm>
              <a:prstGeom prst="line">
                <a:avLst/>
              </a:prstGeom>
              <a:noFill/>
              <a:ln w="57150">
                <a:solidFill>
                  <a:srgbClr val="009900"/>
                </a:solidFill>
                <a:round/>
                <a:headEnd/>
                <a:tailEnd type="stealth" w="lg" len="lg"/>
              </a:ln>
            </p:spPr>
            <p:txBody>
              <a:bodyPr/>
              <a:lstStyle/>
              <a:p>
                <a:endParaRPr lang="en-US"/>
              </a:p>
            </p:txBody>
          </p:sp>
          <p:sp>
            <p:nvSpPr>
              <p:cNvPr id="12336" name="Line 15"/>
              <p:cNvSpPr>
                <a:spLocks noChangeShapeType="1"/>
              </p:cNvSpPr>
              <p:nvPr/>
            </p:nvSpPr>
            <p:spPr bwMode="auto">
              <a:xfrm>
                <a:off x="4830" y="1041"/>
                <a:ext cx="0" cy="751"/>
              </a:xfrm>
              <a:prstGeom prst="line">
                <a:avLst/>
              </a:prstGeom>
              <a:noFill/>
              <a:ln w="57150">
                <a:solidFill>
                  <a:srgbClr val="009900"/>
                </a:solidFill>
                <a:round/>
                <a:headEnd/>
                <a:tailEnd/>
              </a:ln>
            </p:spPr>
            <p:txBody>
              <a:bodyPr/>
              <a:lstStyle/>
              <a:p>
                <a:endParaRPr lang="en-US"/>
              </a:p>
            </p:txBody>
          </p:sp>
        </p:grpSp>
        <p:sp>
          <p:nvSpPr>
            <p:cNvPr id="12334" name="Text Box 16"/>
            <p:cNvSpPr txBox="1">
              <a:spLocks noChangeArrowheads="1"/>
            </p:cNvSpPr>
            <p:nvPr/>
          </p:nvSpPr>
          <p:spPr bwMode="auto">
            <a:xfrm>
              <a:off x="3821" y="3456"/>
              <a:ext cx="1609" cy="298"/>
            </a:xfrm>
            <a:prstGeom prst="rect">
              <a:avLst/>
            </a:prstGeom>
            <a:noFill/>
            <a:ln w="9525">
              <a:noFill/>
              <a:miter lim="800000"/>
              <a:headEnd/>
              <a:tailEnd/>
            </a:ln>
          </p:spPr>
          <p:txBody>
            <a:bodyPr>
              <a:spAutoFit/>
            </a:bodyPr>
            <a:lstStyle/>
            <a:p>
              <a:pPr>
                <a:spcBef>
                  <a:spcPct val="50000"/>
                </a:spcBef>
              </a:pPr>
              <a:r>
                <a:rPr lang="en-US" sz="2500">
                  <a:cs typeface="Arial" charset="0"/>
                </a:rPr>
                <a:t>Income (=GDP)</a:t>
              </a:r>
            </a:p>
          </p:txBody>
        </p:sp>
      </p:grpSp>
      <p:grpSp>
        <p:nvGrpSpPr>
          <p:cNvPr id="7" name="Group 17"/>
          <p:cNvGrpSpPr>
            <a:grpSpLocks/>
          </p:cNvGrpSpPr>
          <p:nvPr/>
        </p:nvGrpSpPr>
        <p:grpSpPr bwMode="auto">
          <a:xfrm>
            <a:off x="484188" y="3890963"/>
            <a:ext cx="2947987" cy="2433637"/>
            <a:chOff x="305" y="2451"/>
            <a:chExt cx="1857" cy="1533"/>
          </a:xfrm>
        </p:grpSpPr>
        <p:grpSp>
          <p:nvGrpSpPr>
            <p:cNvPr id="9" name="Group 18"/>
            <p:cNvGrpSpPr>
              <a:grpSpLocks/>
            </p:cNvGrpSpPr>
            <p:nvPr/>
          </p:nvGrpSpPr>
          <p:grpSpPr bwMode="auto">
            <a:xfrm>
              <a:off x="454" y="2451"/>
              <a:ext cx="1708" cy="1029"/>
              <a:chOff x="454" y="2451"/>
              <a:chExt cx="1684" cy="1029"/>
            </a:xfrm>
          </p:grpSpPr>
          <p:sp>
            <p:nvSpPr>
              <p:cNvPr id="12331" name="Line 19"/>
              <p:cNvSpPr>
                <a:spLocks noChangeShapeType="1"/>
              </p:cNvSpPr>
              <p:nvPr/>
            </p:nvSpPr>
            <p:spPr bwMode="auto">
              <a:xfrm rot="10800000" flipH="1">
                <a:off x="454" y="3480"/>
                <a:ext cx="1684" cy="0"/>
              </a:xfrm>
              <a:prstGeom prst="line">
                <a:avLst/>
              </a:prstGeom>
              <a:noFill/>
              <a:ln w="57150">
                <a:solidFill>
                  <a:srgbClr val="009900"/>
                </a:solidFill>
                <a:round/>
                <a:headEnd/>
                <a:tailEnd type="stealth" w="lg" len="lg"/>
              </a:ln>
            </p:spPr>
            <p:txBody>
              <a:bodyPr/>
              <a:lstStyle/>
              <a:p>
                <a:endParaRPr lang="en-US"/>
              </a:p>
            </p:txBody>
          </p:sp>
          <p:sp>
            <p:nvSpPr>
              <p:cNvPr id="12332" name="Line 20"/>
              <p:cNvSpPr>
                <a:spLocks noChangeShapeType="1"/>
              </p:cNvSpPr>
              <p:nvPr/>
            </p:nvSpPr>
            <p:spPr bwMode="auto">
              <a:xfrm rot="10800000">
                <a:off x="472" y="2451"/>
                <a:ext cx="0" cy="1029"/>
              </a:xfrm>
              <a:prstGeom prst="line">
                <a:avLst/>
              </a:prstGeom>
              <a:noFill/>
              <a:ln w="57150">
                <a:solidFill>
                  <a:srgbClr val="009900"/>
                </a:solidFill>
                <a:round/>
                <a:headEnd/>
                <a:tailEnd/>
              </a:ln>
            </p:spPr>
            <p:txBody>
              <a:bodyPr/>
              <a:lstStyle/>
              <a:p>
                <a:endParaRPr lang="en-US"/>
              </a:p>
            </p:txBody>
          </p:sp>
        </p:grpSp>
        <p:sp>
          <p:nvSpPr>
            <p:cNvPr id="12330" name="Text Box 21"/>
            <p:cNvSpPr txBox="1">
              <a:spLocks noChangeArrowheads="1"/>
            </p:cNvSpPr>
            <p:nvPr/>
          </p:nvSpPr>
          <p:spPr bwMode="auto">
            <a:xfrm>
              <a:off x="305" y="3470"/>
              <a:ext cx="1408" cy="514"/>
            </a:xfrm>
            <a:prstGeom prst="rect">
              <a:avLst/>
            </a:prstGeom>
            <a:noFill/>
            <a:ln w="9525">
              <a:noFill/>
              <a:miter lim="800000"/>
              <a:headEnd/>
              <a:tailEnd/>
            </a:ln>
          </p:spPr>
          <p:txBody>
            <a:bodyPr>
              <a:spAutoFit/>
            </a:bodyPr>
            <a:lstStyle/>
            <a:p>
              <a:pPr>
                <a:lnSpc>
                  <a:spcPct val="95000"/>
                </a:lnSpc>
                <a:spcBef>
                  <a:spcPct val="50000"/>
                </a:spcBef>
              </a:pPr>
              <a:r>
                <a:rPr lang="en-US" sz="2500">
                  <a:cs typeface="Arial" charset="0"/>
                </a:rPr>
                <a:t>Wages, rent, profit (=GDP)</a:t>
              </a:r>
            </a:p>
          </p:txBody>
        </p:sp>
      </p:grpSp>
      <p:grpSp>
        <p:nvGrpSpPr>
          <p:cNvPr id="10" name="Group 22"/>
          <p:cNvGrpSpPr>
            <a:grpSpLocks/>
          </p:cNvGrpSpPr>
          <p:nvPr/>
        </p:nvGrpSpPr>
        <p:grpSpPr bwMode="auto">
          <a:xfrm>
            <a:off x="1158875" y="3876675"/>
            <a:ext cx="2222500" cy="1285875"/>
            <a:chOff x="730" y="2442"/>
            <a:chExt cx="1400" cy="810"/>
          </a:xfrm>
        </p:grpSpPr>
        <p:grpSp>
          <p:nvGrpSpPr>
            <p:cNvPr id="11" name="Group 23"/>
            <p:cNvGrpSpPr>
              <a:grpSpLocks/>
            </p:cNvGrpSpPr>
            <p:nvPr/>
          </p:nvGrpSpPr>
          <p:grpSpPr bwMode="auto">
            <a:xfrm>
              <a:off x="730" y="2442"/>
              <a:ext cx="1400" cy="810"/>
              <a:chOff x="986" y="2478"/>
              <a:chExt cx="879" cy="774"/>
            </a:xfrm>
          </p:grpSpPr>
          <p:sp>
            <p:nvSpPr>
              <p:cNvPr id="12327" name="Line 24"/>
              <p:cNvSpPr>
                <a:spLocks noChangeShapeType="1"/>
              </p:cNvSpPr>
              <p:nvPr/>
            </p:nvSpPr>
            <p:spPr bwMode="auto">
              <a:xfrm rot="5400000" flipH="1" flipV="1">
                <a:off x="600" y="2865"/>
                <a:ext cx="774" cy="0"/>
              </a:xfrm>
              <a:prstGeom prst="line">
                <a:avLst/>
              </a:prstGeom>
              <a:noFill/>
              <a:ln w="57150">
                <a:solidFill>
                  <a:srgbClr val="CC0000"/>
                </a:solidFill>
                <a:round/>
                <a:headEnd/>
                <a:tailEnd type="stealth" w="lg" len="lg"/>
              </a:ln>
            </p:spPr>
            <p:txBody>
              <a:bodyPr/>
              <a:lstStyle/>
              <a:p>
                <a:endParaRPr lang="en-US"/>
              </a:p>
            </p:txBody>
          </p:sp>
          <p:sp>
            <p:nvSpPr>
              <p:cNvPr id="12328" name="Line 25"/>
              <p:cNvSpPr>
                <a:spLocks noChangeShapeType="1"/>
              </p:cNvSpPr>
              <p:nvPr/>
            </p:nvSpPr>
            <p:spPr bwMode="auto">
              <a:xfrm rot="5400000" flipV="1">
                <a:off x="1426" y="2794"/>
                <a:ext cx="0" cy="879"/>
              </a:xfrm>
              <a:prstGeom prst="line">
                <a:avLst/>
              </a:prstGeom>
              <a:noFill/>
              <a:ln w="57150">
                <a:solidFill>
                  <a:srgbClr val="CC0000"/>
                </a:solidFill>
                <a:round/>
                <a:headEnd/>
                <a:tailEnd/>
              </a:ln>
            </p:spPr>
            <p:txBody>
              <a:bodyPr/>
              <a:lstStyle/>
              <a:p>
                <a:endParaRPr lang="en-US"/>
              </a:p>
            </p:txBody>
          </p:sp>
        </p:grpSp>
        <p:sp>
          <p:nvSpPr>
            <p:cNvPr id="12326" name="Text Box 26"/>
            <p:cNvSpPr txBox="1">
              <a:spLocks noChangeArrowheads="1"/>
            </p:cNvSpPr>
            <p:nvPr/>
          </p:nvSpPr>
          <p:spPr bwMode="auto">
            <a:xfrm>
              <a:off x="758" y="2736"/>
              <a:ext cx="1262" cy="490"/>
            </a:xfrm>
            <a:prstGeom prst="rect">
              <a:avLst/>
            </a:prstGeom>
            <a:noFill/>
            <a:ln w="9525">
              <a:noFill/>
              <a:miter lim="800000"/>
              <a:headEnd/>
              <a:tailEnd/>
            </a:ln>
          </p:spPr>
          <p:txBody>
            <a:bodyPr>
              <a:spAutoFit/>
            </a:bodyPr>
            <a:lstStyle/>
            <a:p>
              <a:pPr>
                <a:lnSpc>
                  <a:spcPct val="90000"/>
                </a:lnSpc>
                <a:spcBef>
                  <a:spcPct val="50000"/>
                </a:spcBef>
              </a:pPr>
              <a:r>
                <a:rPr lang="en-US" sz="2500">
                  <a:cs typeface="Arial" charset="0"/>
                </a:rPr>
                <a:t>Factors of production</a:t>
              </a:r>
            </a:p>
          </p:txBody>
        </p:sp>
      </p:grpSp>
      <p:grpSp>
        <p:nvGrpSpPr>
          <p:cNvPr id="12" name="Group 27"/>
          <p:cNvGrpSpPr>
            <a:grpSpLocks/>
          </p:cNvGrpSpPr>
          <p:nvPr/>
        </p:nvGrpSpPr>
        <p:grpSpPr bwMode="auto">
          <a:xfrm>
            <a:off x="5732463" y="3860800"/>
            <a:ext cx="2125662" cy="1301750"/>
            <a:chOff x="3611" y="2432"/>
            <a:chExt cx="1339" cy="820"/>
          </a:xfrm>
        </p:grpSpPr>
        <p:grpSp>
          <p:nvGrpSpPr>
            <p:cNvPr id="13" name="Group 28"/>
            <p:cNvGrpSpPr>
              <a:grpSpLocks/>
            </p:cNvGrpSpPr>
            <p:nvPr/>
          </p:nvGrpSpPr>
          <p:grpSpPr bwMode="auto">
            <a:xfrm>
              <a:off x="3611" y="2432"/>
              <a:ext cx="1339" cy="820"/>
              <a:chOff x="3611" y="2456"/>
              <a:chExt cx="1339" cy="796"/>
            </a:xfrm>
          </p:grpSpPr>
          <p:sp>
            <p:nvSpPr>
              <p:cNvPr id="12323" name="Line 29"/>
              <p:cNvSpPr>
                <a:spLocks noChangeShapeType="1"/>
              </p:cNvSpPr>
              <p:nvPr/>
            </p:nvSpPr>
            <p:spPr bwMode="auto">
              <a:xfrm flipH="1" flipV="1">
                <a:off x="3611" y="3248"/>
                <a:ext cx="1339" cy="0"/>
              </a:xfrm>
              <a:prstGeom prst="line">
                <a:avLst/>
              </a:prstGeom>
              <a:noFill/>
              <a:ln w="57150">
                <a:solidFill>
                  <a:srgbClr val="CC0000"/>
                </a:solidFill>
                <a:round/>
                <a:headEnd/>
                <a:tailEnd type="stealth" w="lg" len="lg"/>
              </a:ln>
            </p:spPr>
            <p:txBody>
              <a:bodyPr/>
              <a:lstStyle/>
              <a:p>
                <a:endParaRPr lang="en-US"/>
              </a:p>
            </p:txBody>
          </p:sp>
          <p:sp>
            <p:nvSpPr>
              <p:cNvPr id="12324" name="Line 30"/>
              <p:cNvSpPr>
                <a:spLocks noChangeShapeType="1"/>
              </p:cNvSpPr>
              <p:nvPr/>
            </p:nvSpPr>
            <p:spPr bwMode="auto">
              <a:xfrm flipV="1">
                <a:off x="4931" y="2456"/>
                <a:ext cx="0" cy="796"/>
              </a:xfrm>
              <a:prstGeom prst="line">
                <a:avLst/>
              </a:prstGeom>
              <a:noFill/>
              <a:ln w="57150">
                <a:solidFill>
                  <a:srgbClr val="CC0000"/>
                </a:solidFill>
                <a:round/>
                <a:headEnd/>
                <a:tailEnd/>
              </a:ln>
            </p:spPr>
            <p:txBody>
              <a:bodyPr/>
              <a:lstStyle/>
              <a:p>
                <a:endParaRPr lang="en-US"/>
              </a:p>
            </p:txBody>
          </p:sp>
        </p:grpSp>
        <p:sp>
          <p:nvSpPr>
            <p:cNvPr id="12322" name="Text Box 31"/>
            <p:cNvSpPr txBox="1">
              <a:spLocks noChangeArrowheads="1"/>
            </p:cNvSpPr>
            <p:nvPr/>
          </p:nvSpPr>
          <p:spPr bwMode="auto">
            <a:xfrm>
              <a:off x="3682" y="2749"/>
              <a:ext cx="1262" cy="490"/>
            </a:xfrm>
            <a:prstGeom prst="rect">
              <a:avLst/>
            </a:prstGeom>
            <a:noFill/>
            <a:ln w="9525">
              <a:noFill/>
              <a:miter lim="800000"/>
              <a:headEnd/>
              <a:tailEnd/>
            </a:ln>
          </p:spPr>
          <p:txBody>
            <a:bodyPr>
              <a:spAutoFit/>
            </a:bodyPr>
            <a:lstStyle/>
            <a:p>
              <a:pPr algn="r">
                <a:lnSpc>
                  <a:spcPct val="90000"/>
                </a:lnSpc>
                <a:spcBef>
                  <a:spcPct val="50000"/>
                </a:spcBef>
              </a:pPr>
              <a:r>
                <a:rPr lang="en-US" sz="2500">
                  <a:cs typeface="Arial" charset="0"/>
                </a:rPr>
                <a:t>Labor, land, capital</a:t>
              </a:r>
            </a:p>
          </p:txBody>
        </p:sp>
      </p:grpSp>
      <p:grpSp>
        <p:nvGrpSpPr>
          <p:cNvPr id="14" name="Group 32"/>
          <p:cNvGrpSpPr>
            <a:grpSpLocks/>
          </p:cNvGrpSpPr>
          <p:nvPr/>
        </p:nvGrpSpPr>
        <p:grpSpPr bwMode="auto">
          <a:xfrm>
            <a:off x="5662613" y="893763"/>
            <a:ext cx="3167062" cy="2068512"/>
            <a:chOff x="3567" y="563"/>
            <a:chExt cx="1995" cy="1303"/>
          </a:xfrm>
        </p:grpSpPr>
        <p:grpSp>
          <p:nvGrpSpPr>
            <p:cNvPr id="15" name="Group 33"/>
            <p:cNvGrpSpPr>
              <a:grpSpLocks/>
            </p:cNvGrpSpPr>
            <p:nvPr/>
          </p:nvGrpSpPr>
          <p:grpSpPr bwMode="auto">
            <a:xfrm>
              <a:off x="3567" y="852"/>
              <a:ext cx="1621" cy="1014"/>
              <a:chOff x="3527" y="852"/>
              <a:chExt cx="1661" cy="998"/>
            </a:xfrm>
          </p:grpSpPr>
          <p:sp>
            <p:nvSpPr>
              <p:cNvPr id="12319" name="Line 34"/>
              <p:cNvSpPr>
                <a:spLocks noChangeShapeType="1"/>
              </p:cNvSpPr>
              <p:nvPr/>
            </p:nvSpPr>
            <p:spPr bwMode="auto">
              <a:xfrm flipH="1">
                <a:off x="3527" y="861"/>
                <a:ext cx="1661" cy="0"/>
              </a:xfrm>
              <a:prstGeom prst="line">
                <a:avLst/>
              </a:prstGeom>
              <a:noFill/>
              <a:ln w="57150">
                <a:solidFill>
                  <a:srgbClr val="009900"/>
                </a:solidFill>
                <a:round/>
                <a:headEnd/>
                <a:tailEnd type="stealth" w="lg" len="lg"/>
              </a:ln>
            </p:spPr>
            <p:txBody>
              <a:bodyPr/>
              <a:lstStyle/>
              <a:p>
                <a:endParaRPr lang="en-US"/>
              </a:p>
            </p:txBody>
          </p:sp>
          <p:sp>
            <p:nvSpPr>
              <p:cNvPr id="12320" name="Line 35"/>
              <p:cNvSpPr>
                <a:spLocks noChangeShapeType="1"/>
              </p:cNvSpPr>
              <p:nvPr/>
            </p:nvSpPr>
            <p:spPr bwMode="auto">
              <a:xfrm>
                <a:off x="5168" y="852"/>
                <a:ext cx="0" cy="998"/>
              </a:xfrm>
              <a:prstGeom prst="line">
                <a:avLst/>
              </a:prstGeom>
              <a:noFill/>
              <a:ln w="57150">
                <a:solidFill>
                  <a:srgbClr val="009900"/>
                </a:solidFill>
                <a:round/>
                <a:headEnd/>
                <a:tailEnd/>
              </a:ln>
            </p:spPr>
            <p:txBody>
              <a:bodyPr/>
              <a:lstStyle/>
              <a:p>
                <a:endParaRPr lang="en-US"/>
              </a:p>
            </p:txBody>
          </p:sp>
        </p:grpSp>
        <p:sp>
          <p:nvSpPr>
            <p:cNvPr id="12318" name="Text Box 36"/>
            <p:cNvSpPr txBox="1">
              <a:spLocks noChangeArrowheads="1"/>
            </p:cNvSpPr>
            <p:nvPr/>
          </p:nvSpPr>
          <p:spPr bwMode="auto">
            <a:xfrm>
              <a:off x="3743" y="563"/>
              <a:ext cx="1819" cy="298"/>
            </a:xfrm>
            <a:prstGeom prst="rect">
              <a:avLst/>
            </a:prstGeom>
            <a:noFill/>
            <a:ln w="9525">
              <a:noFill/>
              <a:miter lim="800000"/>
              <a:headEnd/>
              <a:tailEnd/>
            </a:ln>
          </p:spPr>
          <p:txBody>
            <a:bodyPr>
              <a:spAutoFit/>
            </a:bodyPr>
            <a:lstStyle/>
            <a:p>
              <a:pPr>
                <a:spcBef>
                  <a:spcPct val="50000"/>
                </a:spcBef>
              </a:pPr>
              <a:r>
                <a:rPr lang="en-US" sz="2500">
                  <a:cs typeface="Arial" charset="0"/>
                </a:rPr>
                <a:t>Spending (=GDP)</a:t>
              </a:r>
            </a:p>
          </p:txBody>
        </p:sp>
      </p:grpSp>
      <p:grpSp>
        <p:nvGrpSpPr>
          <p:cNvPr id="16" name="Group 37"/>
          <p:cNvGrpSpPr>
            <a:grpSpLocks/>
          </p:cNvGrpSpPr>
          <p:nvPr/>
        </p:nvGrpSpPr>
        <p:grpSpPr bwMode="auto">
          <a:xfrm>
            <a:off x="5708650" y="1662113"/>
            <a:ext cx="2128838" cy="1295400"/>
            <a:chOff x="3596" y="1047"/>
            <a:chExt cx="1341" cy="816"/>
          </a:xfrm>
        </p:grpSpPr>
        <p:grpSp>
          <p:nvGrpSpPr>
            <p:cNvPr id="17" name="Group 38"/>
            <p:cNvGrpSpPr>
              <a:grpSpLocks/>
            </p:cNvGrpSpPr>
            <p:nvPr/>
          </p:nvGrpSpPr>
          <p:grpSpPr bwMode="auto">
            <a:xfrm>
              <a:off x="3596" y="1047"/>
              <a:ext cx="1341" cy="816"/>
              <a:chOff x="3596" y="1047"/>
              <a:chExt cx="1341" cy="816"/>
            </a:xfrm>
          </p:grpSpPr>
          <p:sp>
            <p:nvSpPr>
              <p:cNvPr id="12315" name="Line 39"/>
              <p:cNvSpPr>
                <a:spLocks noChangeShapeType="1"/>
              </p:cNvSpPr>
              <p:nvPr/>
            </p:nvSpPr>
            <p:spPr bwMode="auto">
              <a:xfrm rot="-5400000" flipH="1" flipV="1">
                <a:off x="4510" y="1455"/>
                <a:ext cx="816" cy="0"/>
              </a:xfrm>
              <a:prstGeom prst="line">
                <a:avLst/>
              </a:prstGeom>
              <a:noFill/>
              <a:ln w="57150">
                <a:solidFill>
                  <a:srgbClr val="CC0000"/>
                </a:solidFill>
                <a:round/>
                <a:headEnd/>
                <a:tailEnd type="stealth" w="lg" len="lg"/>
              </a:ln>
            </p:spPr>
            <p:txBody>
              <a:bodyPr/>
              <a:lstStyle/>
              <a:p>
                <a:endParaRPr lang="en-US"/>
              </a:p>
            </p:txBody>
          </p:sp>
          <p:sp>
            <p:nvSpPr>
              <p:cNvPr id="12316" name="Line 40"/>
              <p:cNvSpPr>
                <a:spLocks noChangeShapeType="1"/>
              </p:cNvSpPr>
              <p:nvPr/>
            </p:nvSpPr>
            <p:spPr bwMode="auto">
              <a:xfrm rot="16200000" flipV="1">
                <a:off x="4267" y="388"/>
                <a:ext cx="0" cy="1341"/>
              </a:xfrm>
              <a:prstGeom prst="line">
                <a:avLst/>
              </a:prstGeom>
              <a:noFill/>
              <a:ln w="57150">
                <a:solidFill>
                  <a:srgbClr val="CC0000"/>
                </a:solidFill>
                <a:round/>
                <a:headEnd/>
                <a:tailEnd/>
              </a:ln>
            </p:spPr>
            <p:txBody>
              <a:bodyPr/>
              <a:lstStyle/>
              <a:p>
                <a:endParaRPr lang="en-US"/>
              </a:p>
            </p:txBody>
          </p:sp>
        </p:grpSp>
        <p:sp>
          <p:nvSpPr>
            <p:cNvPr id="12314" name="Text Box 41"/>
            <p:cNvSpPr txBox="1">
              <a:spLocks noChangeArrowheads="1"/>
            </p:cNvSpPr>
            <p:nvPr/>
          </p:nvSpPr>
          <p:spPr bwMode="auto">
            <a:xfrm>
              <a:off x="4095" y="1064"/>
              <a:ext cx="825" cy="490"/>
            </a:xfrm>
            <a:prstGeom prst="rect">
              <a:avLst/>
            </a:prstGeom>
            <a:noFill/>
            <a:ln w="9525">
              <a:noFill/>
              <a:miter lim="800000"/>
              <a:headEnd/>
              <a:tailEnd/>
            </a:ln>
          </p:spPr>
          <p:txBody>
            <a:bodyPr>
              <a:spAutoFit/>
            </a:bodyPr>
            <a:lstStyle/>
            <a:p>
              <a:pPr algn="r">
                <a:lnSpc>
                  <a:spcPct val="90000"/>
                </a:lnSpc>
                <a:spcBef>
                  <a:spcPct val="50000"/>
                </a:spcBef>
              </a:pPr>
              <a:r>
                <a:rPr lang="en-US" sz="2500">
                  <a:cs typeface="Arial" charset="0"/>
                </a:rPr>
                <a:t>G &amp; S bought</a:t>
              </a:r>
            </a:p>
          </p:txBody>
        </p:sp>
      </p:grpSp>
      <p:grpSp>
        <p:nvGrpSpPr>
          <p:cNvPr id="18" name="Group 42"/>
          <p:cNvGrpSpPr>
            <a:grpSpLocks/>
          </p:cNvGrpSpPr>
          <p:nvPr/>
        </p:nvGrpSpPr>
        <p:grpSpPr bwMode="auto">
          <a:xfrm>
            <a:off x="1117600" y="1606550"/>
            <a:ext cx="2259013" cy="1366838"/>
            <a:chOff x="704" y="1012"/>
            <a:chExt cx="1423" cy="861"/>
          </a:xfrm>
        </p:grpSpPr>
        <p:grpSp>
          <p:nvGrpSpPr>
            <p:cNvPr id="19" name="Group 43"/>
            <p:cNvGrpSpPr>
              <a:grpSpLocks/>
            </p:cNvGrpSpPr>
            <p:nvPr/>
          </p:nvGrpSpPr>
          <p:grpSpPr bwMode="auto">
            <a:xfrm>
              <a:off x="704" y="1012"/>
              <a:ext cx="1423" cy="861"/>
              <a:chOff x="704" y="1012"/>
              <a:chExt cx="1423" cy="885"/>
            </a:xfrm>
          </p:grpSpPr>
          <p:sp>
            <p:nvSpPr>
              <p:cNvPr id="12311" name="Line 44"/>
              <p:cNvSpPr>
                <a:spLocks noChangeShapeType="1"/>
              </p:cNvSpPr>
              <p:nvPr/>
            </p:nvSpPr>
            <p:spPr bwMode="auto">
              <a:xfrm rot="10800000" flipH="1" flipV="1">
                <a:off x="704" y="1024"/>
                <a:ext cx="1423" cy="0"/>
              </a:xfrm>
              <a:prstGeom prst="line">
                <a:avLst/>
              </a:prstGeom>
              <a:noFill/>
              <a:ln w="57150">
                <a:solidFill>
                  <a:srgbClr val="CC0000"/>
                </a:solidFill>
                <a:round/>
                <a:headEnd/>
                <a:tailEnd type="stealth" w="lg" len="lg"/>
              </a:ln>
            </p:spPr>
            <p:txBody>
              <a:bodyPr/>
              <a:lstStyle/>
              <a:p>
                <a:endParaRPr lang="en-US"/>
              </a:p>
            </p:txBody>
          </p:sp>
          <p:sp>
            <p:nvSpPr>
              <p:cNvPr id="12312" name="Line 45"/>
              <p:cNvSpPr>
                <a:spLocks noChangeShapeType="1"/>
              </p:cNvSpPr>
              <p:nvPr/>
            </p:nvSpPr>
            <p:spPr bwMode="auto">
              <a:xfrm rot="10800000" flipV="1">
                <a:off x="721" y="1012"/>
                <a:ext cx="0" cy="885"/>
              </a:xfrm>
              <a:prstGeom prst="line">
                <a:avLst/>
              </a:prstGeom>
              <a:noFill/>
              <a:ln w="57150">
                <a:solidFill>
                  <a:srgbClr val="CC0000"/>
                </a:solidFill>
                <a:round/>
                <a:headEnd/>
                <a:tailEnd/>
              </a:ln>
            </p:spPr>
            <p:txBody>
              <a:bodyPr/>
              <a:lstStyle/>
              <a:p>
                <a:endParaRPr lang="en-US"/>
              </a:p>
            </p:txBody>
          </p:sp>
        </p:grpSp>
        <p:sp>
          <p:nvSpPr>
            <p:cNvPr id="12310" name="Text Box 46"/>
            <p:cNvSpPr txBox="1">
              <a:spLocks noChangeArrowheads="1"/>
            </p:cNvSpPr>
            <p:nvPr/>
          </p:nvSpPr>
          <p:spPr bwMode="auto">
            <a:xfrm>
              <a:off x="745" y="1023"/>
              <a:ext cx="825" cy="490"/>
            </a:xfrm>
            <a:prstGeom prst="rect">
              <a:avLst/>
            </a:prstGeom>
            <a:noFill/>
            <a:ln w="9525">
              <a:noFill/>
              <a:miter lim="800000"/>
              <a:headEnd/>
              <a:tailEnd/>
            </a:ln>
          </p:spPr>
          <p:txBody>
            <a:bodyPr>
              <a:spAutoFit/>
            </a:bodyPr>
            <a:lstStyle/>
            <a:p>
              <a:pPr>
                <a:lnSpc>
                  <a:spcPct val="90000"/>
                </a:lnSpc>
                <a:spcBef>
                  <a:spcPct val="50000"/>
                </a:spcBef>
              </a:pPr>
              <a:r>
                <a:rPr lang="en-US" sz="2500">
                  <a:cs typeface="Arial" charset="0"/>
                </a:rPr>
                <a:t>G &amp; S sold</a:t>
              </a:r>
            </a:p>
          </p:txBody>
        </p:sp>
      </p:grpSp>
      <p:grpSp>
        <p:nvGrpSpPr>
          <p:cNvPr id="20" name="Group 47"/>
          <p:cNvGrpSpPr>
            <a:grpSpLocks/>
          </p:cNvGrpSpPr>
          <p:nvPr/>
        </p:nvGrpSpPr>
        <p:grpSpPr bwMode="auto">
          <a:xfrm>
            <a:off x="593725" y="869950"/>
            <a:ext cx="2887663" cy="2097088"/>
            <a:chOff x="374" y="548"/>
            <a:chExt cx="1819" cy="1321"/>
          </a:xfrm>
        </p:grpSpPr>
        <p:grpSp>
          <p:nvGrpSpPr>
            <p:cNvPr id="21" name="Group 48"/>
            <p:cNvGrpSpPr>
              <a:grpSpLocks/>
            </p:cNvGrpSpPr>
            <p:nvPr/>
          </p:nvGrpSpPr>
          <p:grpSpPr bwMode="auto">
            <a:xfrm rot="-5400000">
              <a:off x="796" y="500"/>
              <a:ext cx="1055" cy="1683"/>
              <a:chOff x="3840" y="1040"/>
              <a:chExt cx="1008" cy="752"/>
            </a:xfrm>
          </p:grpSpPr>
          <p:sp>
            <p:nvSpPr>
              <p:cNvPr id="12307" name="Line 49"/>
              <p:cNvSpPr>
                <a:spLocks noChangeShapeType="1"/>
              </p:cNvSpPr>
              <p:nvPr/>
            </p:nvSpPr>
            <p:spPr bwMode="auto">
              <a:xfrm flipH="1">
                <a:off x="3840" y="1040"/>
                <a:ext cx="1008" cy="0"/>
              </a:xfrm>
              <a:prstGeom prst="line">
                <a:avLst/>
              </a:prstGeom>
              <a:noFill/>
              <a:ln w="57150">
                <a:solidFill>
                  <a:srgbClr val="009900"/>
                </a:solidFill>
                <a:round/>
                <a:headEnd/>
                <a:tailEnd type="stealth" w="lg" len="lg"/>
              </a:ln>
            </p:spPr>
            <p:txBody>
              <a:bodyPr/>
              <a:lstStyle/>
              <a:p>
                <a:endParaRPr lang="en-US"/>
              </a:p>
            </p:txBody>
          </p:sp>
          <p:sp>
            <p:nvSpPr>
              <p:cNvPr id="12308" name="Line 50"/>
              <p:cNvSpPr>
                <a:spLocks noChangeShapeType="1"/>
              </p:cNvSpPr>
              <p:nvPr/>
            </p:nvSpPr>
            <p:spPr bwMode="auto">
              <a:xfrm>
                <a:off x="4830" y="1041"/>
                <a:ext cx="0" cy="751"/>
              </a:xfrm>
              <a:prstGeom prst="line">
                <a:avLst/>
              </a:prstGeom>
              <a:noFill/>
              <a:ln w="57150">
                <a:solidFill>
                  <a:srgbClr val="009900"/>
                </a:solidFill>
                <a:round/>
                <a:headEnd/>
                <a:tailEnd/>
              </a:ln>
            </p:spPr>
            <p:txBody>
              <a:bodyPr/>
              <a:lstStyle/>
              <a:p>
                <a:endParaRPr lang="en-US"/>
              </a:p>
            </p:txBody>
          </p:sp>
        </p:grpSp>
        <p:sp>
          <p:nvSpPr>
            <p:cNvPr id="8" name="Text Box 51"/>
            <p:cNvSpPr txBox="1">
              <a:spLocks noChangeArrowheads="1"/>
            </p:cNvSpPr>
            <p:nvPr/>
          </p:nvSpPr>
          <p:spPr bwMode="auto">
            <a:xfrm>
              <a:off x="374" y="548"/>
              <a:ext cx="1819" cy="298"/>
            </a:xfrm>
            <a:prstGeom prst="rect">
              <a:avLst/>
            </a:prstGeom>
            <a:noFill/>
            <a:ln w="9525">
              <a:noFill/>
              <a:miter lim="800000"/>
              <a:headEnd/>
              <a:tailEnd/>
            </a:ln>
          </p:spPr>
          <p:txBody>
            <a:bodyPr>
              <a:spAutoFit/>
            </a:bodyPr>
            <a:lstStyle/>
            <a:p>
              <a:pPr>
                <a:spcBef>
                  <a:spcPct val="50000"/>
                </a:spcBef>
              </a:pPr>
              <a:r>
                <a:rPr lang="en-US" sz="2500">
                  <a:cs typeface="Arial" charset="0"/>
                </a:rPr>
                <a:t>Revenue (=GDP)</a:t>
              </a:r>
            </a:p>
          </p:txBody>
        </p:sp>
      </p:grpSp>
      <p:grpSp>
        <p:nvGrpSpPr>
          <p:cNvPr id="22" name="Group 52"/>
          <p:cNvGrpSpPr>
            <a:grpSpLocks/>
          </p:cNvGrpSpPr>
          <p:nvPr/>
        </p:nvGrpSpPr>
        <p:grpSpPr bwMode="auto">
          <a:xfrm>
            <a:off x="3386138" y="815975"/>
            <a:ext cx="2320925" cy="1689100"/>
            <a:chOff x="2133" y="514"/>
            <a:chExt cx="1462" cy="1064"/>
          </a:xfrm>
          <a:effectLst>
            <a:outerShdw blurRad="50800" dist="38100" dir="2700000" algn="tl" rotWithShape="0">
              <a:prstClr val="black">
                <a:alpha val="40000"/>
              </a:prstClr>
            </a:outerShdw>
          </a:effectLst>
        </p:grpSpPr>
        <p:sp>
          <p:nvSpPr>
            <p:cNvPr id="12305" name="Oval 53"/>
            <p:cNvSpPr>
              <a:spLocks noChangeArrowheads="1"/>
            </p:cNvSpPr>
            <p:nvPr/>
          </p:nvSpPr>
          <p:spPr bwMode="auto">
            <a:xfrm>
              <a:off x="2133" y="514"/>
              <a:ext cx="1462" cy="1064"/>
            </a:xfrm>
            <a:prstGeom prst="ellipse">
              <a:avLst/>
            </a:prstGeom>
            <a:solidFill>
              <a:srgbClr val="FFCC99"/>
            </a:solidFill>
            <a:ln w="9525">
              <a:noFill/>
              <a:round/>
              <a:headEnd/>
              <a:tailEnd/>
            </a:ln>
          </p:spPr>
          <p:txBody>
            <a:bodyPr/>
            <a:lstStyle/>
            <a:p>
              <a:pPr>
                <a:defRPr/>
              </a:pPr>
              <a:endParaRPr lang="en-US">
                <a:cs typeface="Arial" charset="0"/>
              </a:endParaRPr>
            </a:p>
          </p:txBody>
        </p:sp>
        <p:sp>
          <p:nvSpPr>
            <p:cNvPr id="12306" name="Text Box 54"/>
            <p:cNvSpPr txBox="1">
              <a:spLocks noChangeArrowheads="1"/>
            </p:cNvSpPr>
            <p:nvPr/>
          </p:nvSpPr>
          <p:spPr bwMode="auto">
            <a:xfrm>
              <a:off x="2190" y="671"/>
              <a:ext cx="1371" cy="808"/>
            </a:xfrm>
            <a:prstGeom prst="rect">
              <a:avLst/>
            </a:prstGeom>
            <a:noFill/>
            <a:ln w="9525">
              <a:noFill/>
              <a:miter lim="800000"/>
              <a:headEnd/>
              <a:tailEnd/>
            </a:ln>
          </p:spPr>
          <p:txBody>
            <a:bodyPr>
              <a:spAutoFit/>
            </a:bodyPr>
            <a:lstStyle/>
            <a:p>
              <a:pPr algn="ctr">
                <a:spcBef>
                  <a:spcPct val="50000"/>
                </a:spcBef>
                <a:defRPr/>
              </a:pPr>
              <a:r>
                <a:rPr lang="en-US" sz="2600" dirty="0">
                  <a:cs typeface="Arial" charset="0"/>
                </a:rPr>
                <a:t>Markets for Goods &amp; Services</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strips(downLeft)">
                                      <p:cBhvr>
                                        <p:cTn id="12" dur="500"/>
                                        <p:tgtEl>
                                          <p:spTgt spid="12"/>
                                        </p:tgtEl>
                                      </p:cBhvr>
                                    </p:animEffect>
                                  </p:childTnLst>
                                </p:cTn>
                              </p:par>
                            </p:childTnLst>
                          </p:cTn>
                        </p:par>
                        <p:par>
                          <p:cTn id="13" fill="hold">
                            <p:stCondLst>
                              <p:cond delay="500"/>
                            </p:stCondLst>
                            <p:childTnLst>
                              <p:par>
                                <p:cTn id="14" presetID="18" presetClass="entr" presetSubtype="9"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strips(upLeft)">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strips(downRight)">
                                      <p:cBhvr>
                                        <p:cTn id="21" dur="500"/>
                                        <p:tgtEl>
                                          <p:spTgt spid="7"/>
                                        </p:tgtEl>
                                      </p:cBhvr>
                                    </p:animEffect>
                                  </p:childTnLst>
                                </p:cTn>
                              </p:par>
                            </p:childTnLst>
                          </p:cTn>
                        </p:par>
                        <p:par>
                          <p:cTn id="22" fill="hold">
                            <p:stCondLst>
                              <p:cond delay="500"/>
                            </p:stCondLst>
                            <p:childTnLst>
                              <p:par>
                                <p:cTn id="23" presetID="18" presetClass="entr" presetSubtype="3"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strips(upRigh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9"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strips(upLeft)">
                                      <p:cBhvr>
                                        <p:cTn id="35" dur="500"/>
                                        <p:tgtEl>
                                          <p:spTgt spid="14"/>
                                        </p:tgtEl>
                                      </p:cBhvr>
                                    </p:animEffect>
                                  </p:childTnLst>
                                </p:cTn>
                              </p:par>
                            </p:childTnLst>
                          </p:cTn>
                        </p:par>
                        <p:par>
                          <p:cTn id="36" fill="hold">
                            <p:stCondLst>
                              <p:cond delay="500"/>
                            </p:stCondLst>
                            <p:childTnLst>
                              <p:par>
                                <p:cTn id="37" presetID="18" presetClass="entr" presetSubtype="12" fill="hold"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Left)">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3"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strips(upRight)">
                                      <p:cBhvr>
                                        <p:cTn id="44" dur="500"/>
                                        <p:tgtEl>
                                          <p:spTgt spid="18"/>
                                        </p:tgtEl>
                                      </p:cBhvr>
                                    </p:animEffect>
                                  </p:childTnLst>
                                </p:cTn>
                              </p:par>
                            </p:childTnLst>
                          </p:cTn>
                        </p:par>
                        <p:par>
                          <p:cTn id="45" fill="hold">
                            <p:stCondLst>
                              <p:cond delay="500"/>
                            </p:stCondLst>
                            <p:childTnLst>
                              <p:par>
                                <p:cTn id="46" presetID="18" presetClass="entr" presetSubtype="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strips(downRight)">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p:txBody>
          <a:bodyPr>
            <a:normAutofit/>
          </a:bodyPr>
          <a:lstStyle/>
          <a:p>
            <a:pPr eaLnBrk="1" hangingPunct="1"/>
            <a:r>
              <a:rPr lang="en-US" dirty="0" smtClean="0"/>
              <a:t>What This Diagram Omits</a:t>
            </a:r>
          </a:p>
        </p:txBody>
      </p:sp>
      <p:sp>
        <p:nvSpPr>
          <p:cNvPr id="77827" name="Rectangle 3"/>
          <p:cNvSpPr>
            <a:spLocks noGrp="1" noChangeArrowheads="1"/>
          </p:cNvSpPr>
          <p:nvPr>
            <p:ph idx="1"/>
          </p:nvPr>
        </p:nvSpPr>
        <p:spPr/>
        <p:txBody>
          <a:bodyPr/>
          <a:lstStyle/>
          <a:p>
            <a:pPr eaLnBrk="1" hangingPunct="1">
              <a:spcBef>
                <a:spcPct val="5000"/>
              </a:spcBef>
            </a:pPr>
            <a:r>
              <a:rPr lang="en-US" dirty="0" smtClean="0"/>
              <a:t>The government</a:t>
            </a:r>
          </a:p>
          <a:p>
            <a:pPr lvl="1" eaLnBrk="1" hangingPunct="1">
              <a:lnSpc>
                <a:spcPct val="105000"/>
              </a:lnSpc>
              <a:spcBef>
                <a:spcPct val="5000"/>
              </a:spcBef>
            </a:pPr>
            <a:r>
              <a:rPr lang="en-US" dirty="0" smtClean="0"/>
              <a:t>collects taxes, buys </a:t>
            </a:r>
            <a:r>
              <a:rPr lang="en-US" dirty="0" err="1" smtClean="0"/>
              <a:t>g&amp;s</a:t>
            </a:r>
            <a:endParaRPr lang="en-US" dirty="0" smtClean="0"/>
          </a:p>
          <a:p>
            <a:pPr eaLnBrk="1" hangingPunct="1">
              <a:spcBef>
                <a:spcPct val="55000"/>
              </a:spcBef>
            </a:pPr>
            <a:r>
              <a:rPr lang="en-US" dirty="0" smtClean="0"/>
              <a:t>The financial system</a:t>
            </a:r>
          </a:p>
          <a:p>
            <a:pPr lvl="1" eaLnBrk="1" hangingPunct="1">
              <a:lnSpc>
                <a:spcPct val="105000"/>
              </a:lnSpc>
              <a:spcBef>
                <a:spcPct val="5000"/>
              </a:spcBef>
            </a:pPr>
            <a:r>
              <a:rPr lang="en-US" dirty="0" smtClean="0"/>
              <a:t>matches savers’ supply of funds with </a:t>
            </a:r>
            <a:br>
              <a:rPr lang="en-US" dirty="0" smtClean="0"/>
            </a:br>
            <a:r>
              <a:rPr lang="en-US" dirty="0" smtClean="0"/>
              <a:t>borrowers’ demand for loans</a:t>
            </a:r>
          </a:p>
          <a:p>
            <a:pPr eaLnBrk="1" hangingPunct="1">
              <a:spcBef>
                <a:spcPct val="55000"/>
              </a:spcBef>
            </a:pPr>
            <a:r>
              <a:rPr lang="en-US" dirty="0" smtClean="0"/>
              <a:t>The foreign sector</a:t>
            </a:r>
          </a:p>
          <a:p>
            <a:pPr lvl="1" eaLnBrk="1" hangingPunct="1">
              <a:lnSpc>
                <a:spcPct val="105000"/>
              </a:lnSpc>
              <a:spcBef>
                <a:spcPct val="5000"/>
              </a:spcBef>
            </a:pPr>
            <a:r>
              <a:rPr lang="en-US" dirty="0" smtClean="0"/>
              <a:t>trades </a:t>
            </a:r>
            <a:r>
              <a:rPr lang="en-US" dirty="0" err="1" smtClean="0"/>
              <a:t>g&amp;s</a:t>
            </a:r>
            <a:r>
              <a:rPr lang="en-US" dirty="0" smtClean="0"/>
              <a:t>, financial assets, and currencies with the country’s residents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Effect transition="in" filter="wipe(left)">
                                      <p:cBhvr>
                                        <p:cTn id="7" dur="500"/>
                                        <p:tgtEl>
                                          <p:spTgt spid="77827">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7827">
                                            <p:txEl>
                                              <p:pRg st="1" end="1"/>
                                            </p:txEl>
                                          </p:spTgt>
                                        </p:tgtEl>
                                        <p:attrNameLst>
                                          <p:attrName>style.visibility</p:attrName>
                                        </p:attrNameLst>
                                      </p:cBhvr>
                                      <p:to>
                                        <p:strVal val="visible"/>
                                      </p:to>
                                    </p:set>
                                    <p:animEffect transition="in" filter="wipe(left)">
                                      <p:cBhvr>
                                        <p:cTn id="10" dur="500"/>
                                        <p:tgtEl>
                                          <p:spTgt spid="7782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7827">
                                            <p:txEl>
                                              <p:pRg st="2" end="2"/>
                                            </p:txEl>
                                          </p:spTgt>
                                        </p:tgtEl>
                                        <p:attrNameLst>
                                          <p:attrName>style.visibility</p:attrName>
                                        </p:attrNameLst>
                                      </p:cBhvr>
                                      <p:to>
                                        <p:strVal val="visible"/>
                                      </p:to>
                                    </p:set>
                                    <p:animEffect transition="in" filter="wipe(left)">
                                      <p:cBhvr>
                                        <p:cTn id="15" dur="500"/>
                                        <p:tgtEl>
                                          <p:spTgt spid="77827">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7827">
                                            <p:txEl>
                                              <p:pRg st="3" end="3"/>
                                            </p:txEl>
                                          </p:spTgt>
                                        </p:tgtEl>
                                        <p:attrNameLst>
                                          <p:attrName>style.visibility</p:attrName>
                                        </p:attrNameLst>
                                      </p:cBhvr>
                                      <p:to>
                                        <p:strVal val="visible"/>
                                      </p:to>
                                    </p:set>
                                    <p:animEffect transition="in" filter="wipe(left)">
                                      <p:cBhvr>
                                        <p:cTn id="18" dur="500"/>
                                        <p:tgtEl>
                                          <p:spTgt spid="77827">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77827">
                                            <p:txEl>
                                              <p:pRg st="4" end="4"/>
                                            </p:txEl>
                                          </p:spTgt>
                                        </p:tgtEl>
                                        <p:attrNameLst>
                                          <p:attrName>style.visibility</p:attrName>
                                        </p:attrNameLst>
                                      </p:cBhvr>
                                      <p:to>
                                        <p:strVal val="visible"/>
                                      </p:to>
                                    </p:set>
                                    <p:animEffect transition="in" filter="wipe(left)">
                                      <p:cBhvr>
                                        <p:cTn id="23" dur="500"/>
                                        <p:tgtEl>
                                          <p:spTgt spid="77827">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77827">
                                            <p:txEl>
                                              <p:pRg st="5" end="5"/>
                                            </p:txEl>
                                          </p:spTgt>
                                        </p:tgtEl>
                                        <p:attrNameLst>
                                          <p:attrName>style.visibility</p:attrName>
                                        </p:attrNameLst>
                                      </p:cBhvr>
                                      <p:to>
                                        <p:strVal val="visible"/>
                                      </p:to>
                                    </p:set>
                                    <p:animEffect transition="in" filter="wipe(left)">
                                      <p:cBhvr>
                                        <p:cTn id="26" dur="500"/>
                                        <p:tgtEl>
                                          <p:spTgt spid="778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1987550" y="969334"/>
            <a:ext cx="2284413" cy="644525"/>
          </a:xfrm>
          <a:prstGeom prst="rect">
            <a:avLst/>
          </a:prstGeom>
          <a:solidFill>
            <a:srgbClr val="FFFF99"/>
          </a:solidFill>
          <a:ln w="9525">
            <a:noFill/>
            <a:miter lim="800000"/>
            <a:headEnd/>
            <a:tailEnd/>
          </a:ln>
        </p:spPr>
        <p:txBody>
          <a:bodyPr wrap="none" anchor="ctr"/>
          <a:lstStyle/>
          <a:p>
            <a:endParaRPr lang="en-US">
              <a:cs typeface="Arial" charset="0"/>
            </a:endParaRPr>
          </a:p>
        </p:txBody>
      </p:sp>
      <p:sp>
        <p:nvSpPr>
          <p:cNvPr id="81923" name="Rectangle 3"/>
          <p:cNvSpPr>
            <a:spLocks noGrp="1" noChangeArrowheads="1"/>
          </p:cNvSpPr>
          <p:nvPr>
            <p:ph type="body" idx="4294967295"/>
          </p:nvPr>
        </p:nvSpPr>
        <p:spPr>
          <a:xfrm>
            <a:off x="933450" y="949325"/>
            <a:ext cx="7583488" cy="1878013"/>
          </a:xfrm>
        </p:spPr>
        <p:txBody>
          <a:bodyPr/>
          <a:lstStyle/>
          <a:p>
            <a:pPr eaLnBrk="1" hangingPunct="1">
              <a:lnSpc>
                <a:spcPct val="120000"/>
              </a:lnSpc>
              <a:buFont typeface="Wingdings" pitchFamily="2" charset="2"/>
              <a:buNone/>
            </a:pPr>
            <a:r>
              <a:rPr lang="en-US" sz="3000" dirty="0" smtClean="0"/>
              <a:t>…the market value of all final goods &amp; services produced within a country </a:t>
            </a:r>
            <a:br>
              <a:rPr lang="en-US" sz="3000" dirty="0" smtClean="0"/>
            </a:br>
            <a:r>
              <a:rPr lang="en-US" sz="3000" dirty="0" smtClean="0"/>
              <a:t>in a given period of time.</a:t>
            </a:r>
          </a:p>
        </p:txBody>
      </p:sp>
      <p:sp>
        <p:nvSpPr>
          <p:cNvPr id="14342" name="Rectangle 4"/>
          <p:cNvSpPr>
            <a:spLocks noGrp="1" noChangeArrowheads="1"/>
          </p:cNvSpPr>
          <p:nvPr>
            <p:ph type="title" idx="4294967295"/>
          </p:nvPr>
        </p:nvSpPr>
        <p:spPr>
          <a:xfrm>
            <a:off x="342900" y="328613"/>
            <a:ext cx="8410575" cy="549275"/>
          </a:xfrm>
        </p:spPr>
        <p:txBody>
          <a:bodyPr>
            <a:normAutofit fontScale="90000"/>
          </a:bodyPr>
          <a:lstStyle/>
          <a:p>
            <a:pPr algn="l" eaLnBrk="1" hangingPunct="1"/>
            <a:r>
              <a:rPr lang="en-US" sz="3600" smtClean="0"/>
              <a:t>Gross Domestic Product (GDP) Is…</a:t>
            </a:r>
          </a:p>
        </p:txBody>
      </p:sp>
      <p:sp>
        <p:nvSpPr>
          <p:cNvPr id="81925" name="Text Box 5"/>
          <p:cNvSpPr txBox="1">
            <a:spLocks noChangeArrowheads="1"/>
          </p:cNvSpPr>
          <p:nvPr/>
        </p:nvSpPr>
        <p:spPr bwMode="auto">
          <a:xfrm>
            <a:off x="363538" y="3092450"/>
            <a:ext cx="8369300" cy="649288"/>
          </a:xfrm>
          <a:prstGeom prst="rect">
            <a:avLst/>
          </a:prstGeom>
          <a:noFill/>
          <a:ln w="9525">
            <a:noFill/>
            <a:miter lim="800000"/>
            <a:headEnd/>
            <a:tailEnd/>
          </a:ln>
        </p:spPr>
        <p:txBody>
          <a:bodyPr/>
          <a:lstStyle/>
          <a:p>
            <a:pPr>
              <a:lnSpc>
                <a:spcPct val="110000"/>
              </a:lnSpc>
              <a:spcBef>
                <a:spcPct val="25000"/>
              </a:spcBef>
            </a:pPr>
            <a:r>
              <a:rPr lang="en-US" sz="2800" i="1">
                <a:solidFill>
                  <a:srgbClr val="008080"/>
                </a:solidFill>
                <a:cs typeface="Arial" charset="0"/>
              </a:rPr>
              <a:t>Goods are valued at their market prices, so:</a:t>
            </a:r>
          </a:p>
        </p:txBody>
      </p:sp>
      <p:sp>
        <p:nvSpPr>
          <p:cNvPr id="81927" name="Text Box 7"/>
          <p:cNvSpPr txBox="1">
            <a:spLocks noChangeArrowheads="1"/>
          </p:cNvSpPr>
          <p:nvPr/>
        </p:nvSpPr>
        <p:spPr bwMode="auto">
          <a:xfrm>
            <a:off x="474663" y="3632200"/>
            <a:ext cx="8037512" cy="2619375"/>
          </a:xfrm>
          <a:prstGeom prst="rect">
            <a:avLst/>
          </a:prstGeom>
          <a:noFill/>
          <a:ln w="9525">
            <a:noFill/>
            <a:miter lim="800000"/>
            <a:headEnd/>
            <a:tailEnd/>
          </a:ln>
        </p:spPr>
        <p:txBody>
          <a:bodyPr/>
          <a:lstStyle/>
          <a:p>
            <a:pPr marL="285750" indent="-285750">
              <a:lnSpc>
                <a:spcPct val="110000"/>
              </a:lnSpc>
              <a:spcBef>
                <a:spcPct val="25000"/>
              </a:spcBef>
              <a:buClr>
                <a:srgbClr val="777777"/>
              </a:buClr>
              <a:buSzPct val="120000"/>
              <a:buFont typeface="Wingdings" pitchFamily="2" charset="2"/>
              <a:buChar char="§"/>
            </a:pPr>
            <a:r>
              <a:rPr lang="en-US" sz="2800" i="1">
                <a:solidFill>
                  <a:srgbClr val="008080"/>
                </a:solidFill>
                <a:cs typeface="Arial" charset="0"/>
              </a:rPr>
              <a:t>All goods measured in the same units </a:t>
            </a:r>
            <a:br>
              <a:rPr lang="en-US" sz="2800" i="1">
                <a:solidFill>
                  <a:srgbClr val="008080"/>
                </a:solidFill>
                <a:cs typeface="Arial" charset="0"/>
              </a:rPr>
            </a:br>
            <a:r>
              <a:rPr lang="en-US" sz="2800" i="1">
                <a:solidFill>
                  <a:srgbClr val="008080"/>
                </a:solidFill>
                <a:cs typeface="Arial" charset="0"/>
              </a:rPr>
              <a:t>(e.g., dollars in the U.S.)</a:t>
            </a:r>
          </a:p>
          <a:p>
            <a:pPr marL="285750" indent="-285750">
              <a:lnSpc>
                <a:spcPct val="110000"/>
              </a:lnSpc>
              <a:spcBef>
                <a:spcPct val="25000"/>
              </a:spcBef>
              <a:buClr>
                <a:srgbClr val="777777"/>
              </a:buClr>
              <a:buSzPct val="120000"/>
              <a:buFont typeface="Wingdings" pitchFamily="2" charset="2"/>
              <a:buChar char="§"/>
            </a:pPr>
            <a:r>
              <a:rPr lang="en-US" sz="2800" i="1">
                <a:solidFill>
                  <a:srgbClr val="008080"/>
                </a:solidFill>
                <a:cs typeface="Arial" charset="0"/>
              </a:rPr>
              <a:t>Things that don’t have a market value are excluded, e.g., housework you do for yourself.</a:t>
            </a:r>
          </a:p>
        </p:txBody>
      </p:sp>
      <p:sp>
        <p:nvSpPr>
          <p:cNvPr id="81928" name="Line 8"/>
          <p:cNvSpPr>
            <a:spLocks noChangeShapeType="1"/>
          </p:cNvSpPr>
          <p:nvPr/>
        </p:nvSpPr>
        <p:spPr bwMode="auto">
          <a:xfrm>
            <a:off x="268288" y="2970213"/>
            <a:ext cx="8545512" cy="0"/>
          </a:xfrm>
          <a:prstGeom prst="line">
            <a:avLst/>
          </a:prstGeom>
          <a:noFill/>
          <a:ln w="9525">
            <a:solidFill>
              <a:schemeClr val="tx1"/>
            </a:solidFill>
            <a:round/>
            <a:headEnd/>
            <a:tailEnd/>
          </a:ln>
        </p:spPr>
        <p:txBody>
          <a:bodyP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Effect transition="in" filter="wipe(left)">
                                      <p:cBhvr>
                                        <p:cTn id="7" dur="500"/>
                                        <p:tgtEl>
                                          <p:spTgt spid="8192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1928"/>
                                        </p:tgtEl>
                                        <p:attrNameLst>
                                          <p:attrName>style.visibility</p:attrName>
                                        </p:attrNameLst>
                                      </p:cBhvr>
                                      <p:to>
                                        <p:strVal val="visible"/>
                                      </p:to>
                                    </p:set>
                                    <p:animEffect transition="in" filter="wipe(left)">
                                      <p:cBhvr>
                                        <p:cTn id="11" dur="500"/>
                                        <p:tgtEl>
                                          <p:spTgt spid="8192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1922"/>
                                        </p:tgtEl>
                                        <p:attrNameLst>
                                          <p:attrName>style.visibility</p:attrName>
                                        </p:attrNameLst>
                                      </p:cBhvr>
                                      <p:to>
                                        <p:strVal val="visible"/>
                                      </p:to>
                                    </p:set>
                                    <p:animEffect transition="in" filter="fade">
                                      <p:cBhvr>
                                        <p:cTn id="16" dur="500"/>
                                        <p:tgtEl>
                                          <p:spTgt spid="81922"/>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81925"/>
                                        </p:tgtEl>
                                        <p:attrNameLst>
                                          <p:attrName>style.visibility</p:attrName>
                                        </p:attrNameLst>
                                      </p:cBhvr>
                                      <p:to>
                                        <p:strVal val="visible"/>
                                      </p:to>
                                    </p:set>
                                    <p:animEffect transition="in" filter="wipe(left)">
                                      <p:cBhvr>
                                        <p:cTn id="20" dur="500"/>
                                        <p:tgtEl>
                                          <p:spTgt spid="8192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1927">
                                            <p:txEl>
                                              <p:pRg st="0" end="0"/>
                                            </p:txEl>
                                          </p:spTgt>
                                        </p:tgtEl>
                                        <p:attrNameLst>
                                          <p:attrName>style.visibility</p:attrName>
                                        </p:attrNameLst>
                                      </p:cBhvr>
                                      <p:to>
                                        <p:strVal val="visible"/>
                                      </p:to>
                                    </p:set>
                                    <p:animEffect transition="in" filter="wipe(left)">
                                      <p:cBhvr>
                                        <p:cTn id="25" dur="500"/>
                                        <p:tgtEl>
                                          <p:spTgt spid="8192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81927">
                                            <p:txEl>
                                              <p:pRg st="1" end="1"/>
                                            </p:txEl>
                                          </p:spTgt>
                                        </p:tgtEl>
                                        <p:attrNameLst>
                                          <p:attrName>style.visibility</p:attrName>
                                        </p:attrNameLst>
                                      </p:cBhvr>
                                      <p:to>
                                        <p:strVal val="visible"/>
                                      </p:to>
                                    </p:set>
                                    <p:animEffect transition="in" filter="wipe(left)">
                                      <p:cBhvr>
                                        <p:cTn id="30" dur="500"/>
                                        <p:tgtEl>
                                          <p:spTgt spid="819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animBg="1"/>
      <p:bldP spid="81923" grpId="0" build="p"/>
      <p:bldP spid="81925" grpId="0"/>
      <p:bldP spid="81927" grpId="0" build="p"/>
      <p:bldP spid="8192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Book Antiqu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547</TotalTime>
  <Words>4912</Words>
  <Application>Microsoft Office PowerPoint</Application>
  <PresentationFormat>On-screen Show (4:3)</PresentationFormat>
  <Paragraphs>932</Paragraphs>
  <Slides>64</Slides>
  <Notes>42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64</vt:i4>
      </vt:variant>
    </vt:vector>
  </HeadingPairs>
  <TitlesOfParts>
    <vt:vector size="66" baseType="lpstr">
      <vt:lpstr>Office Theme</vt:lpstr>
      <vt:lpstr>Equation</vt:lpstr>
      <vt:lpstr>PowerPoint Presentation</vt:lpstr>
      <vt:lpstr>In this chapter,  look for the answers to these questions:</vt:lpstr>
      <vt:lpstr>Micro vs. Macro</vt:lpstr>
      <vt:lpstr>Income and Expenditure</vt:lpstr>
      <vt:lpstr>The Circular-Flow Diagram</vt:lpstr>
      <vt:lpstr>The Circular-Flow Diagram</vt:lpstr>
      <vt:lpstr>The Circular-Flow Diagram</vt:lpstr>
      <vt:lpstr>What This Diagram Omits</vt:lpstr>
      <vt:lpstr>Gross Domestic Product (GDP) Is…</vt:lpstr>
      <vt:lpstr>Example</vt:lpstr>
      <vt:lpstr>Example continued</vt:lpstr>
      <vt:lpstr>Example continued</vt:lpstr>
      <vt:lpstr>The Underground Economy</vt:lpstr>
      <vt:lpstr>PowerPoint Presentation</vt:lpstr>
      <vt:lpstr>PowerPoint Presentation</vt:lpstr>
      <vt:lpstr>PowerPoint Presentation</vt:lpstr>
      <vt:lpstr>PowerPoint Presentation</vt:lpstr>
      <vt:lpstr>PowerPoint Presentation</vt:lpstr>
      <vt:lpstr>Gross Domestic Product (GDP) Is…</vt:lpstr>
      <vt:lpstr>Example</vt:lpstr>
      <vt:lpstr>PowerPoint Presentation</vt:lpstr>
      <vt:lpstr>Gross Domestic Product (GDP) Is…</vt:lpstr>
      <vt:lpstr>PowerPoint Presentation</vt:lpstr>
      <vt:lpstr>Gross Domestic Product (GDP) Is…</vt:lpstr>
      <vt:lpstr>Gross Domestic Product (GDP) Is…</vt:lpstr>
      <vt:lpstr>GDP vs GNP</vt:lpstr>
      <vt:lpstr>Gross Domestic Product (GDP) Is…</vt:lpstr>
      <vt:lpstr>The Components of GDP</vt:lpstr>
      <vt:lpstr>Consumption (C)</vt:lpstr>
      <vt:lpstr>Investment (I)</vt:lpstr>
      <vt:lpstr>Government Purchases (G)</vt:lpstr>
      <vt:lpstr>Net Exports (NX)</vt:lpstr>
      <vt:lpstr>U.S. GDP and Its Components, 2010</vt:lpstr>
      <vt:lpstr>GDP per capita</vt:lpstr>
      <vt:lpstr>GDP per capita</vt:lpstr>
      <vt:lpstr>GDP per capita</vt:lpstr>
      <vt:lpstr>Real GDP per capita</vt:lpstr>
      <vt:lpstr>PowerPoint Presentation</vt:lpstr>
      <vt:lpstr>15 Richest Countries in 2010</vt:lpstr>
      <vt:lpstr>How Averages can be misleading </vt:lpstr>
      <vt:lpstr>PowerPoint Presentation</vt:lpstr>
      <vt:lpstr>15 Poorest Countries in 2010</vt:lpstr>
      <vt:lpstr>ACTIVE LEARNING   1    GDP and its components</vt:lpstr>
      <vt:lpstr>ACTIVE LEARNING   1    Answers</vt:lpstr>
      <vt:lpstr>ACTIVE LEARNING   1    Answers</vt:lpstr>
      <vt:lpstr>Real versus Nominal GDP</vt:lpstr>
      <vt:lpstr>EXAMPLE:</vt:lpstr>
      <vt:lpstr>EXAMPLE:</vt:lpstr>
      <vt:lpstr>EXAMPLE:</vt:lpstr>
      <vt:lpstr>EXAMPLE:</vt:lpstr>
      <vt:lpstr>Nominal and Real GDP in the U.S.,  1965–2010</vt:lpstr>
      <vt:lpstr>The GDP Deflator</vt:lpstr>
      <vt:lpstr>EXAMPLE:</vt:lpstr>
      <vt:lpstr>ACTIVE LEARNING   2    Computing GDP</vt:lpstr>
      <vt:lpstr>ACTIVE LEARNING   2    Answers</vt:lpstr>
      <vt:lpstr>ACTIVE LEARNING   2    Answers</vt:lpstr>
      <vt:lpstr>GDP and Economic Well-Being</vt:lpstr>
      <vt:lpstr>Gross Domestic Product…</vt:lpstr>
      <vt:lpstr>GDP Does Not Value:</vt:lpstr>
      <vt:lpstr>Then Why Do We Care About GDP?</vt:lpstr>
      <vt:lpstr>GDP and Life Expectancy in 12 countries</vt:lpstr>
      <vt:lpstr>GDP and Literacy in 12 countries</vt:lpstr>
      <vt:lpstr>GDP and Internet Usage in 12 countries</vt:lpstr>
      <vt:lpstr>SUMMARY</vt:lpstr>
    </vt:vector>
  </TitlesOfParts>
  <Company>Carthage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dc:title>
  <dc:creator>Ron</dc:creator>
  <cp:lastModifiedBy>Dr. Veronika Dolar</cp:lastModifiedBy>
  <cp:revision>138</cp:revision>
  <dcterms:created xsi:type="dcterms:W3CDTF">2010-12-25T14:19:53Z</dcterms:created>
  <dcterms:modified xsi:type="dcterms:W3CDTF">2015-02-17T19:17:54Z</dcterms:modified>
</cp:coreProperties>
</file>